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Barlow" panose="00000500000000000000" pitchFamily="2" charset="0"/>
      <p:regular r:id="rId48"/>
      <p:bold r:id="rId49"/>
      <p:italic r:id="rId50"/>
      <p:boldItalic r:id="rId51"/>
    </p:embeddedFont>
    <p:embeddedFont>
      <p:font typeface="Barlow ExtraBold" panose="00000900000000000000" pitchFamily="2" charset="0"/>
      <p:bold r:id="rId52"/>
      <p:boldItalic r:id="rId53"/>
    </p:embeddedFont>
    <p:embeddedFont>
      <p:font typeface="Barlow Light" panose="00000400000000000000" pitchFamily="2"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Raleway" pitchFamily="2" charset="0"/>
      <p:regular r:id="rId62"/>
      <p:bold r:id="rId63"/>
      <p:italic r:id="rId64"/>
      <p:boldItalic r:id="rId65"/>
    </p:embeddedFont>
    <p:embeddedFont>
      <p:font typeface="Raleway Thin"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jNcEIeKREOFpY8ETC+2n27K+FP1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CA6474-C2A6-4F6B-A632-05BAA06C5807}">
  <a:tblStyle styleId="{7CCA6474-C2A6-4F6B-A632-05BAA06C5807}"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 name="Google Shape;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p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47"/>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1" name="Google Shape;11;p47"/>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p4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4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8"/>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6" name="Google Shape;16;p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7"/>
        <p:cNvGrpSpPr/>
        <p:nvPr/>
      </p:nvGrpSpPr>
      <p:grpSpPr>
        <a:xfrm>
          <a:off x="0" y="0"/>
          <a:ext cx="0" cy="0"/>
          <a:chOff x="0" y="0"/>
          <a:chExt cx="0" cy="0"/>
        </a:xfrm>
      </p:grpSpPr>
      <p:sp>
        <p:nvSpPr>
          <p:cNvPr id="18" name="Google Shape;18;p4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9"/>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9"/>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21" name="Google Shape;21;p49"/>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a:lvl1pPr>
            <a:lvl2pPr marL="914400" lvl="1" indent="-342900" algn="l">
              <a:lnSpc>
                <a:spcPct val="110000"/>
              </a:lnSpc>
              <a:spcBef>
                <a:spcPts val="600"/>
              </a:spcBef>
              <a:spcAft>
                <a:spcPts val="0"/>
              </a:spcAft>
              <a:buSzPts val="1800"/>
              <a:buChar char="▹"/>
              <a:defRPr/>
            </a:lvl2pPr>
            <a:lvl3pPr marL="1371600" lvl="2" indent="-342900" algn="l">
              <a:lnSpc>
                <a:spcPct val="110000"/>
              </a:lnSpc>
              <a:spcBef>
                <a:spcPts val="600"/>
              </a:spcBef>
              <a:spcAft>
                <a:spcPts val="0"/>
              </a:spcAft>
              <a:buSzPts val="1800"/>
              <a:buChar char="▹"/>
              <a:defRPr/>
            </a:lvl3pPr>
            <a:lvl4pPr marL="1828800" lvl="3" indent="-355600" algn="l">
              <a:lnSpc>
                <a:spcPct val="110000"/>
              </a:lnSpc>
              <a:spcBef>
                <a:spcPts val="600"/>
              </a:spcBef>
              <a:spcAft>
                <a:spcPts val="0"/>
              </a:spcAft>
              <a:buSzPts val="2000"/>
              <a:buChar char="▹"/>
              <a:defRPr/>
            </a:lvl4pPr>
            <a:lvl5pPr marL="2286000" lvl="4" indent="-355600" algn="l">
              <a:lnSpc>
                <a:spcPct val="110000"/>
              </a:lnSpc>
              <a:spcBef>
                <a:spcPts val="600"/>
              </a:spcBef>
              <a:spcAft>
                <a:spcPts val="0"/>
              </a:spcAft>
              <a:buSzPts val="2000"/>
              <a:buChar char="▹"/>
              <a:defRPr/>
            </a:lvl5pPr>
            <a:lvl6pPr marL="2743200" lvl="5" indent="-355600" algn="l">
              <a:lnSpc>
                <a:spcPct val="110000"/>
              </a:lnSpc>
              <a:spcBef>
                <a:spcPts val="600"/>
              </a:spcBef>
              <a:spcAft>
                <a:spcPts val="0"/>
              </a:spcAft>
              <a:buSzPts val="2000"/>
              <a:buChar char="▹"/>
              <a:defRPr/>
            </a:lvl6pPr>
            <a:lvl7pPr marL="3200400" lvl="6" indent="-355600" algn="l">
              <a:lnSpc>
                <a:spcPct val="110000"/>
              </a:lnSpc>
              <a:spcBef>
                <a:spcPts val="600"/>
              </a:spcBef>
              <a:spcAft>
                <a:spcPts val="0"/>
              </a:spcAft>
              <a:buSzPts val="2000"/>
              <a:buChar char="▹"/>
              <a:defRPr/>
            </a:lvl7pPr>
            <a:lvl8pPr marL="3657600" lvl="7" indent="-355600" algn="l">
              <a:lnSpc>
                <a:spcPct val="110000"/>
              </a:lnSpc>
              <a:spcBef>
                <a:spcPts val="600"/>
              </a:spcBef>
              <a:spcAft>
                <a:spcPts val="0"/>
              </a:spcAft>
              <a:buSzPts val="2000"/>
              <a:buChar char="▹"/>
              <a:defRPr/>
            </a:lvl8pPr>
            <a:lvl9pPr marL="4114800" lvl="8" indent="-355600" algn="l">
              <a:lnSpc>
                <a:spcPct val="110000"/>
              </a:lnSpc>
              <a:spcBef>
                <a:spcPts val="600"/>
              </a:spcBef>
              <a:spcAft>
                <a:spcPts val="0"/>
              </a:spcAft>
              <a:buSzPts val="2000"/>
              <a:buChar char="▹"/>
              <a:defRPr/>
            </a:lvl9pPr>
          </a:lstStyle>
          <a:p>
            <a:endParaRPr/>
          </a:p>
        </p:txBody>
      </p:sp>
      <p:sp>
        <p:nvSpPr>
          <p:cNvPr id="22" name="Google Shape;22;p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3"/>
        <p:cNvGrpSpPr/>
        <p:nvPr/>
      </p:nvGrpSpPr>
      <p:grpSpPr>
        <a:xfrm>
          <a:off x="0" y="0"/>
          <a:ext cx="0" cy="0"/>
          <a:chOff x="0" y="0"/>
          <a:chExt cx="0" cy="0"/>
        </a:xfrm>
      </p:grpSpPr>
      <p:sp>
        <p:nvSpPr>
          <p:cNvPr id="24" name="Google Shape;24;p5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0"/>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0"/>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27" name="Google Shape;27;p50"/>
          <p:cNvSpPr txBox="1">
            <a:spLocks noGrp="1"/>
          </p:cNvSpPr>
          <p:nvPr>
            <p:ph type="body" idx="1"/>
          </p:nvPr>
        </p:nvSpPr>
        <p:spPr>
          <a:xfrm>
            <a:off x="457200"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28" name="Google Shape;28;p50"/>
          <p:cNvSpPr txBox="1">
            <a:spLocks noGrp="1"/>
          </p:cNvSpPr>
          <p:nvPr>
            <p:ph type="body" idx="2"/>
          </p:nvPr>
        </p:nvSpPr>
        <p:spPr>
          <a:xfrm>
            <a:off x="3415578" y="1995750"/>
            <a:ext cx="2682600" cy="2679000"/>
          </a:xfrm>
          <a:prstGeom prst="rect">
            <a:avLst/>
          </a:prstGeom>
          <a:noFill/>
          <a:ln>
            <a:noFill/>
          </a:ln>
        </p:spPr>
        <p:txBody>
          <a:bodyPr spcFirstLastPara="1" wrap="square" lIns="0" tIns="0" rIns="0" bIns="0" anchor="t" anchorCtr="0">
            <a:noAutofit/>
          </a:bodyPr>
          <a:lstStyle>
            <a:lvl1pPr marL="457200" lvl="0" indent="-342900" algn="l">
              <a:lnSpc>
                <a:spcPct val="110000"/>
              </a:lnSpc>
              <a:spcBef>
                <a:spcPts val="600"/>
              </a:spcBef>
              <a:spcAft>
                <a:spcPts val="0"/>
              </a:spcAft>
              <a:buSzPts val="1800"/>
              <a:buChar char="▸"/>
              <a:defRPr sz="1800"/>
            </a:lvl1pPr>
            <a:lvl2pPr marL="914400" lvl="1" indent="-342900" algn="l">
              <a:lnSpc>
                <a:spcPct val="110000"/>
              </a:lnSpc>
              <a:spcBef>
                <a:spcPts val="600"/>
              </a:spcBef>
              <a:spcAft>
                <a:spcPts val="0"/>
              </a:spcAft>
              <a:buSzPts val="1800"/>
              <a:buChar char="▹"/>
              <a:defRPr sz="1800"/>
            </a:lvl2pPr>
            <a:lvl3pPr marL="1371600" lvl="2" indent="-342900" algn="l">
              <a:lnSpc>
                <a:spcPct val="110000"/>
              </a:lnSpc>
              <a:spcBef>
                <a:spcPts val="600"/>
              </a:spcBef>
              <a:spcAft>
                <a:spcPts val="0"/>
              </a:spcAft>
              <a:buSzPts val="1800"/>
              <a:buChar char="▹"/>
              <a:defRPr sz="1800"/>
            </a:lvl3pPr>
            <a:lvl4pPr marL="1828800" lvl="3" indent="-342900" algn="l">
              <a:lnSpc>
                <a:spcPct val="110000"/>
              </a:lnSpc>
              <a:spcBef>
                <a:spcPts val="600"/>
              </a:spcBef>
              <a:spcAft>
                <a:spcPts val="0"/>
              </a:spcAft>
              <a:buSzPts val="1800"/>
              <a:buChar char="▹"/>
              <a:defRPr sz="1800"/>
            </a:lvl4pPr>
            <a:lvl5pPr marL="2286000" lvl="4" indent="-342900" algn="l">
              <a:lnSpc>
                <a:spcPct val="110000"/>
              </a:lnSpc>
              <a:spcBef>
                <a:spcPts val="600"/>
              </a:spcBef>
              <a:spcAft>
                <a:spcPts val="0"/>
              </a:spcAft>
              <a:buSzPts val="1800"/>
              <a:buChar char="▹"/>
              <a:defRPr sz="1800"/>
            </a:lvl5pPr>
            <a:lvl6pPr marL="2743200" lvl="5" indent="-342900" algn="l">
              <a:lnSpc>
                <a:spcPct val="110000"/>
              </a:lnSpc>
              <a:spcBef>
                <a:spcPts val="600"/>
              </a:spcBef>
              <a:spcAft>
                <a:spcPts val="0"/>
              </a:spcAft>
              <a:buSzPts val="1800"/>
              <a:buChar char="▹"/>
              <a:defRPr sz="1800"/>
            </a:lvl6pPr>
            <a:lvl7pPr marL="3200400" lvl="6" indent="-342900" algn="l">
              <a:lnSpc>
                <a:spcPct val="110000"/>
              </a:lnSpc>
              <a:spcBef>
                <a:spcPts val="600"/>
              </a:spcBef>
              <a:spcAft>
                <a:spcPts val="0"/>
              </a:spcAft>
              <a:buSzPts val="1800"/>
              <a:buChar char="▹"/>
              <a:defRPr sz="1800"/>
            </a:lvl7pPr>
            <a:lvl8pPr marL="3657600" lvl="7" indent="-342900" algn="l">
              <a:lnSpc>
                <a:spcPct val="110000"/>
              </a:lnSpc>
              <a:spcBef>
                <a:spcPts val="600"/>
              </a:spcBef>
              <a:spcAft>
                <a:spcPts val="0"/>
              </a:spcAft>
              <a:buSzPts val="1800"/>
              <a:buChar char="▹"/>
              <a:defRPr sz="1800"/>
            </a:lvl8pPr>
            <a:lvl9pPr marL="4114800" lvl="8" indent="-342900" algn="l">
              <a:lnSpc>
                <a:spcPct val="110000"/>
              </a:lnSpc>
              <a:spcBef>
                <a:spcPts val="600"/>
              </a:spcBef>
              <a:spcAft>
                <a:spcPts val="0"/>
              </a:spcAft>
              <a:buSzPts val="1800"/>
              <a:buChar char="▹"/>
              <a:defRPr sz="1800"/>
            </a:lvl9pPr>
          </a:lstStyle>
          <a:p>
            <a:endParaRPr/>
          </a:p>
        </p:txBody>
      </p:sp>
      <p:sp>
        <p:nvSpPr>
          <p:cNvPr id="29" name="Google Shape;29;p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51"/>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33"/>
        <p:cNvGrpSpPr/>
        <p:nvPr/>
      </p:nvGrpSpPr>
      <p:grpSpPr>
        <a:xfrm>
          <a:off x="0" y="0"/>
          <a:ext cx="0" cy="0"/>
          <a:chOff x="0" y="0"/>
          <a:chExt cx="0" cy="0"/>
        </a:xfrm>
      </p:grpSpPr>
      <p:sp>
        <p:nvSpPr>
          <p:cNvPr id="34" name="Google Shape;34;p52"/>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46"/>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endParaRPr/>
          </a:p>
        </p:txBody>
      </p:sp>
      <p:sp>
        <p:nvSpPr>
          <p:cNvPr id="7" name="Google Shape;7;p46"/>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4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Google Shape;40;p1" descr="A picture containing text, toy&#10;&#10;Description automatically generated"/>
          <p:cNvPicPr preferRelativeResize="0"/>
          <p:nvPr/>
        </p:nvPicPr>
        <p:blipFill rotWithShape="1">
          <a:blip r:embed="rId3">
            <a:alphaModFix/>
          </a:blip>
          <a:srcRect/>
          <a:stretch/>
        </p:blipFill>
        <p:spPr>
          <a:xfrm>
            <a:off x="0" y="1455170"/>
            <a:ext cx="9144000" cy="3688330"/>
          </a:xfrm>
          <a:prstGeom prst="rect">
            <a:avLst/>
          </a:prstGeom>
          <a:noFill/>
          <a:ln>
            <a:noFill/>
          </a:ln>
        </p:spPr>
      </p:pic>
      <p:sp>
        <p:nvSpPr>
          <p:cNvPr id="41" name="Google Shape;41;p1"/>
          <p:cNvSpPr txBox="1">
            <a:spLocks noGrp="1"/>
          </p:cNvSpPr>
          <p:nvPr>
            <p:ph type="ctrTitle"/>
          </p:nvPr>
        </p:nvSpPr>
        <p:spPr>
          <a:xfrm>
            <a:off x="2834818" y="1024379"/>
            <a:ext cx="3474364" cy="1690675"/>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US">
                <a:latin typeface="Barlow ExtraBold"/>
                <a:ea typeface="Barlow ExtraBold"/>
                <a:cs typeface="Barlow ExtraBold"/>
                <a:sym typeface="Barlow ExtraBold"/>
              </a:rPr>
              <a:t>Churn</a:t>
            </a:r>
            <a:br>
              <a:rPr lang="en-US">
                <a:latin typeface="Barlow ExtraBold"/>
                <a:ea typeface="Barlow ExtraBold"/>
                <a:cs typeface="Barlow ExtraBold"/>
                <a:sym typeface="Barlow ExtraBold"/>
              </a:rPr>
            </a:br>
            <a:r>
              <a:rPr lang="en-US">
                <a:latin typeface="Barlow ExtraBold"/>
                <a:ea typeface="Barlow ExtraBold"/>
                <a:cs typeface="Barlow ExtraBold"/>
                <a:sym typeface="Barlow ExtraBold"/>
              </a:rPr>
              <a:t>  Prediction</a:t>
            </a:r>
            <a:br>
              <a:rPr lang="en-US">
                <a:latin typeface="Barlow ExtraBold"/>
                <a:ea typeface="Barlow ExtraBold"/>
                <a:cs typeface="Barlow ExtraBold"/>
                <a:sym typeface="Barlow ExtraBold"/>
              </a:rPr>
            </a:br>
            <a:r>
              <a:rPr lang="en-US">
                <a:latin typeface="Barlow ExtraBold"/>
                <a:ea typeface="Barlow ExtraBold"/>
                <a:cs typeface="Barlow ExtraBold"/>
                <a:sym typeface="Barlow ExtraBold"/>
              </a:rPr>
              <a:t>    </a:t>
            </a:r>
            <a:r>
              <a:rPr lang="en-US" sz="3600">
                <a:solidFill>
                  <a:srgbClr val="3BBCFF"/>
                </a:solidFill>
                <a:latin typeface="Barlow ExtraBold"/>
                <a:ea typeface="Barlow ExtraBold"/>
                <a:cs typeface="Barlow ExtraBold"/>
                <a:sym typeface="Barlow ExtraBold"/>
              </a:rPr>
              <a:t>Using</a:t>
            </a:r>
            <a:endParaRPr>
              <a:solidFill>
                <a:srgbClr val="3BBCFF"/>
              </a:solidFill>
              <a:latin typeface="Barlow ExtraBold"/>
              <a:ea typeface="Barlow ExtraBold"/>
              <a:cs typeface="Barlow ExtraBold"/>
              <a:sym typeface="Barlow ExtraBold"/>
            </a:endParaRPr>
          </a:p>
        </p:txBody>
      </p:sp>
      <p:sp>
        <p:nvSpPr>
          <p:cNvPr id="42" name="Google Shape;42;p1"/>
          <p:cNvSpPr/>
          <p:nvPr/>
        </p:nvSpPr>
        <p:spPr>
          <a:xfrm>
            <a:off x="0" y="0"/>
            <a:ext cx="9144000" cy="5143500"/>
          </a:xfrm>
          <a:prstGeom prst="rect">
            <a:avLst/>
          </a:prstGeom>
          <a:noFill/>
          <a:ln w="76200" cap="flat" cmpd="sng">
            <a:solidFill>
              <a:srgbClr val="0084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3" name="Google Shape;43;p1" descr="Janik von Rotz - Manage Python versions with pyenv"/>
          <p:cNvPicPr preferRelativeResize="0"/>
          <p:nvPr/>
        </p:nvPicPr>
        <p:blipFill rotWithShape="1">
          <a:blip r:embed="rId4">
            <a:alphaModFix/>
          </a:blip>
          <a:srcRect/>
          <a:stretch/>
        </p:blipFill>
        <p:spPr>
          <a:xfrm>
            <a:off x="4572000" y="2281489"/>
            <a:ext cx="1277549" cy="679136"/>
          </a:xfrm>
          <a:prstGeom prst="rect">
            <a:avLst/>
          </a:prstGeom>
          <a:noFill/>
          <a:ln>
            <a:noFill/>
          </a:ln>
        </p:spPr>
      </p:pic>
      <p:sp>
        <p:nvSpPr>
          <p:cNvPr id="44" name="Google Shape;44;p1"/>
          <p:cNvSpPr txBox="1"/>
          <p:nvPr/>
        </p:nvSpPr>
        <p:spPr>
          <a:xfrm>
            <a:off x="1928879" y="395452"/>
            <a:ext cx="5286242" cy="387766"/>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2"/>
              </a:buClr>
              <a:buSzPts val="4800"/>
              <a:buFont typeface="Raleway Thin"/>
              <a:buNone/>
            </a:pPr>
            <a:r>
              <a:rPr lang="en-US" sz="1100" b="1" i="0" u="none" strike="noStrike" cap="none">
                <a:solidFill>
                  <a:schemeClr val="dk1"/>
                </a:solidFill>
                <a:latin typeface="Barlow"/>
                <a:ea typeface="Barlow"/>
                <a:cs typeface="Barlow"/>
                <a:sym typeface="Barlow"/>
              </a:rPr>
              <a:t>Amit Vaxberg </a:t>
            </a:r>
            <a:r>
              <a:rPr lang="en-US" sz="1100" b="0" i="0" u="none" strike="noStrike" cap="none">
                <a:solidFill>
                  <a:schemeClr val="dk1"/>
                </a:solidFill>
                <a:latin typeface="Barlow"/>
                <a:ea typeface="Barlow"/>
                <a:cs typeface="Barlow"/>
                <a:sym typeface="Barlow"/>
              </a:rPr>
              <a:t>208464602    |    </a:t>
            </a:r>
            <a:r>
              <a:rPr lang="en-US" sz="1100" b="1" i="0" u="none" strike="noStrike" cap="none">
                <a:solidFill>
                  <a:schemeClr val="dk1"/>
                </a:solidFill>
                <a:latin typeface="Barlow"/>
                <a:ea typeface="Barlow"/>
                <a:cs typeface="Barlow"/>
                <a:sym typeface="Barlow"/>
              </a:rPr>
              <a:t>Sean Agami </a:t>
            </a:r>
            <a:r>
              <a:rPr lang="en-US" sz="1100" b="0" i="0" u="none" strike="noStrike" cap="none">
                <a:solidFill>
                  <a:schemeClr val="dk1"/>
                </a:solidFill>
                <a:latin typeface="Barlow"/>
                <a:ea typeface="Barlow"/>
                <a:cs typeface="Barlow"/>
                <a:sym typeface="Barlow"/>
              </a:rPr>
              <a:t>305070690    |    </a:t>
            </a:r>
            <a:r>
              <a:rPr lang="en-US" sz="1100" b="1" i="0" u="none" strike="noStrike" cap="none">
                <a:solidFill>
                  <a:schemeClr val="dk1"/>
                </a:solidFill>
                <a:latin typeface="Barlow"/>
                <a:ea typeface="Barlow"/>
                <a:cs typeface="Barlow"/>
                <a:sym typeface="Barlow"/>
              </a:rPr>
              <a:t>Chen Ben Shalom </a:t>
            </a:r>
            <a:r>
              <a:rPr lang="en-US" sz="1100" b="0" i="0" u="none" strike="noStrike" cap="none">
                <a:solidFill>
                  <a:schemeClr val="dk1"/>
                </a:solidFill>
                <a:latin typeface="Barlow"/>
                <a:ea typeface="Barlow"/>
                <a:cs typeface="Barlow"/>
                <a:sym typeface="Barlow"/>
              </a:rPr>
              <a:t>204594626 </a:t>
            </a:r>
            <a:endParaRPr/>
          </a:p>
        </p:txBody>
      </p:sp>
      <p:pic>
        <p:nvPicPr>
          <p:cNvPr id="45" name="Google Shape;45;p1" descr="Training - RBS Projects Ltd"/>
          <p:cNvPicPr preferRelativeResize="0"/>
          <p:nvPr/>
        </p:nvPicPr>
        <p:blipFill rotWithShape="1">
          <a:blip r:embed="rId5">
            <a:alphaModFix/>
          </a:blip>
          <a:srcRect/>
          <a:stretch/>
        </p:blipFill>
        <p:spPr>
          <a:xfrm>
            <a:off x="143782" y="56711"/>
            <a:ext cx="1043573" cy="521787"/>
          </a:xfrm>
          <a:prstGeom prst="rect">
            <a:avLst/>
          </a:prstGeom>
          <a:noFill/>
          <a:ln>
            <a:noFill/>
          </a:ln>
        </p:spPr>
      </p:pic>
      <p:sp>
        <p:nvSpPr>
          <p:cNvPr id="46" name="Google Shape;46;p1"/>
          <p:cNvSpPr/>
          <p:nvPr/>
        </p:nvSpPr>
        <p:spPr>
          <a:xfrm>
            <a:off x="8454790" y="43063"/>
            <a:ext cx="668260"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800" b="1" i="0" u="none" strike="noStrike" cap="none">
                <a:solidFill>
                  <a:schemeClr val="dk1"/>
                </a:solidFill>
                <a:latin typeface="Calibri"/>
                <a:ea typeface="Calibri"/>
                <a:cs typeface="Calibri"/>
                <a:sym typeface="Calibri"/>
              </a:rPr>
              <a:t>24.04.2023</a:t>
            </a:r>
            <a:endParaRPr sz="800" b="1" i="0" u="none" strike="noStrike" cap="none">
              <a:solidFill>
                <a:schemeClr val="dk1"/>
              </a:solidFill>
              <a:latin typeface="Calibri"/>
              <a:ea typeface="Calibri"/>
              <a:cs typeface="Calibri"/>
              <a:sym typeface="Calibri"/>
            </a:endParaRPr>
          </a:p>
        </p:txBody>
      </p:sp>
      <p:sp>
        <p:nvSpPr>
          <p:cNvPr id="47" name="Google Shape;47;p1"/>
          <p:cNvSpPr/>
          <p:nvPr/>
        </p:nvSpPr>
        <p:spPr>
          <a:xfrm>
            <a:off x="27296" y="4853577"/>
            <a:ext cx="70751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chemeClr val="accent2"/>
                </a:solidFill>
                <a:latin typeface="Barlow"/>
                <a:ea typeface="Barlow"/>
                <a:cs typeface="Barlow"/>
                <a:sym typeface="Barlow"/>
              </a:rPr>
              <a:t>TCBDA-18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0"/>
          <p:cNvSpPr txBox="1">
            <a:spLocks noGrp="1"/>
          </p:cNvSpPr>
          <p:nvPr>
            <p:ph type="title"/>
          </p:nvPr>
        </p:nvSpPr>
        <p:spPr>
          <a:xfrm>
            <a:off x="509451" y="623017"/>
            <a:ext cx="5640900" cy="448137"/>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2800" b="1">
                <a:latin typeface="Raleway"/>
                <a:ea typeface="Raleway"/>
                <a:cs typeface="Raleway"/>
                <a:sym typeface="Raleway"/>
              </a:rPr>
              <a:t>Demographic Info</a:t>
            </a:r>
            <a:endParaRPr sz="2800" b="1">
              <a:latin typeface="Raleway"/>
              <a:ea typeface="Raleway"/>
              <a:cs typeface="Raleway"/>
              <a:sym typeface="Raleway"/>
            </a:endParaRPr>
          </a:p>
        </p:txBody>
      </p:sp>
      <p:sp>
        <p:nvSpPr>
          <p:cNvPr id="405" name="Google Shape;405;p1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406" name="Google Shape;406;p10"/>
          <p:cNvPicPr preferRelativeResize="0"/>
          <p:nvPr/>
        </p:nvPicPr>
        <p:blipFill rotWithShape="1">
          <a:blip r:embed="rId3">
            <a:alphaModFix/>
          </a:blip>
          <a:srcRect/>
          <a:stretch/>
        </p:blipFill>
        <p:spPr>
          <a:xfrm>
            <a:off x="2176817" y="2327094"/>
            <a:ext cx="4227216" cy="2543956"/>
          </a:xfrm>
          <a:prstGeom prst="rect">
            <a:avLst/>
          </a:prstGeom>
          <a:noFill/>
          <a:ln>
            <a:noFill/>
          </a:ln>
        </p:spPr>
      </p:pic>
      <p:sp>
        <p:nvSpPr>
          <p:cNvPr id="407" name="Google Shape;407;p10"/>
          <p:cNvSpPr txBox="1">
            <a:spLocks noGrp="1"/>
          </p:cNvSpPr>
          <p:nvPr>
            <p:ph type="body" idx="1"/>
          </p:nvPr>
        </p:nvSpPr>
        <p:spPr>
          <a:xfrm>
            <a:off x="1985002" y="1153040"/>
            <a:ext cx="4610846" cy="1310381"/>
          </a:xfrm>
          <a:prstGeom prst="rect">
            <a:avLst/>
          </a:prstGeom>
          <a:noFill/>
          <a:ln>
            <a:noFill/>
          </a:ln>
        </p:spPr>
        <p:txBody>
          <a:bodyPr spcFirstLastPara="1" wrap="square" lIns="0" tIns="0" rIns="0" bIns="0" anchor="t" anchorCtr="0">
            <a:noAutofit/>
          </a:bodyPr>
          <a:lstStyle/>
          <a:p>
            <a:pPr marL="114300" lvl="0" indent="0" algn="l" rtl="0">
              <a:lnSpc>
                <a:spcPct val="110000"/>
              </a:lnSpc>
              <a:spcBef>
                <a:spcPts val="600"/>
              </a:spcBef>
              <a:spcAft>
                <a:spcPts val="0"/>
              </a:spcAft>
              <a:buSzPts val="1800"/>
              <a:buNone/>
            </a:pPr>
            <a:r>
              <a:rPr lang="en-US" sz="1800" b="1"/>
              <a:t>Plot Insight:</a:t>
            </a:r>
            <a:endParaRPr/>
          </a:p>
          <a:p>
            <a:pPr marL="457200" lvl="0" indent="-342900" algn="l" rtl="0">
              <a:lnSpc>
                <a:spcPct val="110000"/>
              </a:lnSpc>
              <a:spcBef>
                <a:spcPts val="600"/>
              </a:spcBef>
              <a:spcAft>
                <a:spcPts val="0"/>
              </a:spcAft>
              <a:buSzPts val="1800"/>
              <a:buChar char="▸"/>
            </a:pPr>
            <a:r>
              <a:rPr lang="en-US" sz="1400"/>
              <a:t>Most of the clients are equally split between males and females, young, unmarried and childless</a:t>
            </a:r>
            <a:endParaRPr sz="1800"/>
          </a:p>
          <a:p>
            <a:pPr marL="114300" lvl="0" indent="0" algn="l" rtl="0">
              <a:lnSpc>
                <a:spcPct val="110000"/>
              </a:lnSpc>
              <a:spcBef>
                <a:spcPts val="600"/>
              </a:spcBef>
              <a:spcAft>
                <a:spcPts val="0"/>
              </a:spcAft>
              <a:buSzPts val="18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1"/>
          <p:cNvSpPr txBox="1">
            <a:spLocks noGrp="1"/>
          </p:cNvSpPr>
          <p:nvPr>
            <p:ph type="title"/>
          </p:nvPr>
        </p:nvSpPr>
        <p:spPr>
          <a:xfrm>
            <a:off x="509451" y="623017"/>
            <a:ext cx="6248400" cy="448137"/>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2800" b="1">
                <a:latin typeface="Raleway"/>
                <a:ea typeface="Raleway"/>
                <a:cs typeface="Raleway"/>
                <a:sym typeface="Raleway"/>
              </a:rPr>
              <a:t>Core Customer Services</a:t>
            </a:r>
            <a:endParaRPr sz="2800" b="1">
              <a:latin typeface="Raleway"/>
              <a:ea typeface="Raleway"/>
              <a:cs typeface="Raleway"/>
              <a:sym typeface="Raleway"/>
            </a:endParaRPr>
          </a:p>
        </p:txBody>
      </p:sp>
      <p:sp>
        <p:nvSpPr>
          <p:cNvPr id="413" name="Google Shape;413;p1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414" name="Google Shape;414;p11"/>
          <p:cNvPicPr preferRelativeResize="0"/>
          <p:nvPr/>
        </p:nvPicPr>
        <p:blipFill rotWithShape="1">
          <a:blip r:embed="rId3">
            <a:alphaModFix/>
          </a:blip>
          <a:srcRect/>
          <a:stretch/>
        </p:blipFill>
        <p:spPr>
          <a:xfrm>
            <a:off x="2823938" y="3442462"/>
            <a:ext cx="1297406" cy="1385642"/>
          </a:xfrm>
          <a:prstGeom prst="rect">
            <a:avLst/>
          </a:prstGeom>
          <a:noFill/>
          <a:ln>
            <a:noFill/>
          </a:ln>
        </p:spPr>
      </p:pic>
      <p:pic>
        <p:nvPicPr>
          <p:cNvPr id="415" name="Google Shape;415;p11"/>
          <p:cNvPicPr preferRelativeResize="0"/>
          <p:nvPr/>
        </p:nvPicPr>
        <p:blipFill rotWithShape="1">
          <a:blip r:embed="rId4">
            <a:alphaModFix/>
          </a:blip>
          <a:srcRect/>
          <a:stretch/>
        </p:blipFill>
        <p:spPr>
          <a:xfrm>
            <a:off x="7099785" y="3399517"/>
            <a:ext cx="1341920" cy="1385642"/>
          </a:xfrm>
          <a:prstGeom prst="rect">
            <a:avLst/>
          </a:prstGeom>
          <a:noFill/>
          <a:ln>
            <a:noFill/>
          </a:ln>
        </p:spPr>
      </p:pic>
      <p:sp>
        <p:nvSpPr>
          <p:cNvPr id="416" name="Google Shape;416;p11"/>
          <p:cNvSpPr txBox="1">
            <a:spLocks noGrp="1"/>
          </p:cNvSpPr>
          <p:nvPr>
            <p:ph type="body" idx="1"/>
          </p:nvPr>
        </p:nvSpPr>
        <p:spPr>
          <a:xfrm>
            <a:off x="1488130" y="1180531"/>
            <a:ext cx="6167740" cy="1705543"/>
          </a:xfrm>
          <a:prstGeom prst="rect">
            <a:avLst/>
          </a:prstGeom>
          <a:noFill/>
          <a:ln>
            <a:noFill/>
          </a:ln>
        </p:spPr>
        <p:txBody>
          <a:bodyPr spcFirstLastPara="1" wrap="square" lIns="0" tIns="0" rIns="0" bIns="0" anchor="t" anchorCtr="0">
            <a:noAutofit/>
          </a:bodyPr>
          <a:lstStyle/>
          <a:p>
            <a:pPr marL="114300" lvl="0" indent="0" algn="l" rtl="0">
              <a:lnSpc>
                <a:spcPct val="110000"/>
              </a:lnSpc>
              <a:spcBef>
                <a:spcPts val="600"/>
              </a:spcBef>
              <a:spcAft>
                <a:spcPts val="0"/>
              </a:spcAft>
              <a:buSzPts val="1800"/>
              <a:buNone/>
            </a:pPr>
            <a:r>
              <a:rPr lang="en-US" sz="1800" b="1" dirty="0"/>
              <a:t>Plots Insights:</a:t>
            </a:r>
            <a:endParaRPr dirty="0"/>
          </a:p>
          <a:p>
            <a:pPr marL="114300" lvl="0" indent="0" algn="l" rtl="0">
              <a:lnSpc>
                <a:spcPct val="110000"/>
              </a:lnSpc>
              <a:spcBef>
                <a:spcPts val="600"/>
              </a:spcBef>
              <a:spcAft>
                <a:spcPts val="0"/>
              </a:spcAft>
              <a:buSzPts val="1800"/>
              <a:buNone/>
            </a:pPr>
            <a:r>
              <a:rPr lang="en-US" sz="1400" dirty="0"/>
              <a:t>Most of the clients have - </a:t>
            </a:r>
            <a:endParaRPr dirty="0"/>
          </a:p>
          <a:p>
            <a:pPr marL="914400" lvl="1" indent="-342900" algn="l" rtl="0">
              <a:lnSpc>
                <a:spcPct val="110000"/>
              </a:lnSpc>
              <a:spcBef>
                <a:spcPts val="600"/>
              </a:spcBef>
              <a:spcAft>
                <a:spcPts val="0"/>
              </a:spcAft>
              <a:buSzPts val="1800"/>
              <a:buChar char="▹"/>
            </a:pPr>
            <a:r>
              <a:rPr lang="en-US" sz="1400" dirty="0"/>
              <a:t>phone service, but no multiple lines configuration</a:t>
            </a:r>
            <a:endParaRPr dirty="0"/>
          </a:p>
          <a:p>
            <a:pPr marL="914400" lvl="1" indent="-342900" algn="l" rtl="0">
              <a:lnSpc>
                <a:spcPct val="110000"/>
              </a:lnSpc>
              <a:spcBef>
                <a:spcPts val="600"/>
              </a:spcBef>
              <a:spcAft>
                <a:spcPts val="0"/>
              </a:spcAft>
              <a:buSzPts val="1800"/>
              <a:buChar char="▹"/>
            </a:pPr>
            <a:r>
              <a:rPr lang="en-US" sz="1400" dirty="0"/>
              <a:t>internet service and ‘Fiber optic’ is the most popular one</a:t>
            </a:r>
            <a:endParaRPr dirty="0"/>
          </a:p>
          <a:p>
            <a:pPr marL="914400" lvl="1" indent="-342900" algn="l" rtl="0">
              <a:lnSpc>
                <a:spcPct val="110000"/>
              </a:lnSpc>
              <a:spcBef>
                <a:spcPts val="600"/>
              </a:spcBef>
              <a:spcAft>
                <a:spcPts val="0"/>
              </a:spcAft>
              <a:buSzPts val="1800"/>
              <a:buChar char="▹"/>
            </a:pPr>
            <a:r>
              <a:rPr lang="en-US" sz="1400" dirty="0"/>
              <a:t>both internet and phone subscriptions</a:t>
            </a:r>
            <a:endParaRPr dirty="0"/>
          </a:p>
          <a:p>
            <a:pPr marL="114300" lvl="0" indent="0" algn="l" rtl="0">
              <a:lnSpc>
                <a:spcPct val="110000"/>
              </a:lnSpc>
              <a:spcBef>
                <a:spcPts val="600"/>
              </a:spcBef>
              <a:spcAft>
                <a:spcPts val="0"/>
              </a:spcAft>
              <a:buSzPts val="1800"/>
              <a:buNone/>
            </a:pPr>
            <a:endParaRPr sz="1800" dirty="0"/>
          </a:p>
          <a:p>
            <a:pPr marL="114300" lvl="0" indent="0" algn="l" rtl="0">
              <a:lnSpc>
                <a:spcPct val="110000"/>
              </a:lnSpc>
              <a:spcBef>
                <a:spcPts val="600"/>
              </a:spcBef>
              <a:spcAft>
                <a:spcPts val="0"/>
              </a:spcAft>
              <a:buSzPts val="1800"/>
              <a:buNone/>
            </a:pPr>
            <a:endParaRPr dirty="0"/>
          </a:p>
        </p:txBody>
      </p:sp>
      <p:pic>
        <p:nvPicPr>
          <p:cNvPr id="417" name="Google Shape;417;p11"/>
          <p:cNvPicPr preferRelativeResize="0"/>
          <p:nvPr/>
        </p:nvPicPr>
        <p:blipFill rotWithShape="1">
          <a:blip r:embed="rId5">
            <a:alphaModFix/>
          </a:blip>
          <a:srcRect/>
          <a:stretch/>
        </p:blipFill>
        <p:spPr>
          <a:xfrm>
            <a:off x="253230" y="3399517"/>
            <a:ext cx="2264781" cy="1471533"/>
          </a:xfrm>
          <a:prstGeom prst="rect">
            <a:avLst/>
          </a:prstGeom>
          <a:noFill/>
          <a:ln>
            <a:noFill/>
          </a:ln>
        </p:spPr>
      </p:pic>
      <p:pic>
        <p:nvPicPr>
          <p:cNvPr id="418" name="Google Shape;418;p11"/>
          <p:cNvPicPr preferRelativeResize="0"/>
          <p:nvPr/>
        </p:nvPicPr>
        <p:blipFill rotWithShape="1">
          <a:blip r:embed="rId6">
            <a:alphaModFix/>
          </a:blip>
          <a:srcRect/>
          <a:stretch/>
        </p:blipFill>
        <p:spPr>
          <a:xfrm>
            <a:off x="4427272" y="3442462"/>
            <a:ext cx="2405436" cy="12372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12"/>
          <p:cNvSpPr txBox="1">
            <a:spLocks noGrp="1"/>
          </p:cNvSpPr>
          <p:nvPr>
            <p:ph type="title"/>
          </p:nvPr>
        </p:nvSpPr>
        <p:spPr>
          <a:xfrm>
            <a:off x="509451" y="623017"/>
            <a:ext cx="5640900" cy="448137"/>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2800" b="1">
                <a:latin typeface="Raleway"/>
                <a:ea typeface="Raleway"/>
                <a:cs typeface="Raleway"/>
                <a:sym typeface="Raleway"/>
              </a:rPr>
              <a:t>Extra Customer Services</a:t>
            </a:r>
            <a:endParaRPr sz="2800" b="1">
              <a:latin typeface="Raleway"/>
              <a:ea typeface="Raleway"/>
              <a:cs typeface="Raleway"/>
              <a:sym typeface="Raleway"/>
            </a:endParaRPr>
          </a:p>
        </p:txBody>
      </p:sp>
      <p:sp>
        <p:nvSpPr>
          <p:cNvPr id="424" name="Google Shape;424;p1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425" name="Google Shape;425;p12"/>
          <p:cNvSpPr txBox="1">
            <a:spLocks noGrp="1"/>
          </p:cNvSpPr>
          <p:nvPr>
            <p:ph type="body" idx="1"/>
          </p:nvPr>
        </p:nvSpPr>
        <p:spPr>
          <a:xfrm>
            <a:off x="1024107" y="1221168"/>
            <a:ext cx="6297918" cy="1525969"/>
          </a:xfrm>
          <a:prstGeom prst="rect">
            <a:avLst/>
          </a:prstGeom>
          <a:noFill/>
          <a:ln>
            <a:noFill/>
          </a:ln>
        </p:spPr>
        <p:txBody>
          <a:bodyPr spcFirstLastPara="1" wrap="square" lIns="0" tIns="0" rIns="0" bIns="0" anchor="t" anchorCtr="0">
            <a:noAutofit/>
          </a:bodyPr>
          <a:lstStyle/>
          <a:p>
            <a:pPr marL="114300" lvl="0" indent="0" algn="l" rtl="0">
              <a:lnSpc>
                <a:spcPct val="110000"/>
              </a:lnSpc>
              <a:spcBef>
                <a:spcPts val="600"/>
              </a:spcBef>
              <a:spcAft>
                <a:spcPts val="0"/>
              </a:spcAft>
              <a:buSzPts val="1800"/>
              <a:buNone/>
            </a:pPr>
            <a:r>
              <a:rPr lang="en-US" sz="1800" b="1"/>
              <a:t>Plots Insights:</a:t>
            </a:r>
            <a:endParaRPr/>
          </a:p>
          <a:p>
            <a:pPr marL="457200" lvl="0" indent="-342900" algn="just" rtl="0">
              <a:lnSpc>
                <a:spcPct val="110000"/>
              </a:lnSpc>
              <a:spcBef>
                <a:spcPts val="600"/>
              </a:spcBef>
              <a:spcAft>
                <a:spcPts val="0"/>
              </a:spcAft>
              <a:buSzPts val="1800"/>
              <a:buChar char="▸"/>
            </a:pPr>
            <a:r>
              <a:rPr lang="en-US" sz="1400"/>
              <a:t>Streaming Movies and Streaming TV are the 2 most popular add-on services</a:t>
            </a:r>
            <a:endParaRPr/>
          </a:p>
          <a:p>
            <a:pPr marL="457200" lvl="0" indent="-342900" algn="just" rtl="0">
              <a:lnSpc>
                <a:spcPct val="110000"/>
              </a:lnSpc>
              <a:spcBef>
                <a:spcPts val="600"/>
              </a:spcBef>
              <a:spcAft>
                <a:spcPts val="0"/>
              </a:spcAft>
              <a:buSzPts val="1800"/>
              <a:buChar char="▸"/>
            </a:pPr>
            <a:r>
              <a:rPr lang="en-US" sz="1400"/>
              <a:t>Most clients subscribed to at least 1 additional service</a:t>
            </a:r>
            <a:endParaRPr/>
          </a:p>
          <a:p>
            <a:pPr marL="457200" lvl="0" indent="-342900" algn="just" rtl="0">
              <a:lnSpc>
                <a:spcPct val="110000"/>
              </a:lnSpc>
              <a:spcBef>
                <a:spcPts val="600"/>
              </a:spcBef>
              <a:spcAft>
                <a:spcPts val="0"/>
              </a:spcAft>
              <a:buSzPts val="1800"/>
              <a:buChar char="▸"/>
            </a:pPr>
            <a:r>
              <a:rPr lang="en-US" sz="1400"/>
              <a:t>6 additional services are available to a small number of clients</a:t>
            </a:r>
            <a:endParaRPr sz="1800"/>
          </a:p>
        </p:txBody>
      </p:sp>
      <p:pic>
        <p:nvPicPr>
          <p:cNvPr id="426" name="Google Shape;426;p12"/>
          <p:cNvPicPr preferRelativeResize="0"/>
          <p:nvPr/>
        </p:nvPicPr>
        <p:blipFill rotWithShape="1">
          <a:blip r:embed="rId3">
            <a:alphaModFix/>
          </a:blip>
          <a:srcRect/>
          <a:stretch/>
        </p:blipFill>
        <p:spPr>
          <a:xfrm>
            <a:off x="3953061" y="2953858"/>
            <a:ext cx="4394579" cy="1936947"/>
          </a:xfrm>
          <a:prstGeom prst="rect">
            <a:avLst/>
          </a:prstGeom>
          <a:noFill/>
          <a:ln>
            <a:noFill/>
          </a:ln>
        </p:spPr>
      </p:pic>
      <p:pic>
        <p:nvPicPr>
          <p:cNvPr id="427" name="Google Shape;427;p12"/>
          <p:cNvPicPr preferRelativeResize="0"/>
          <p:nvPr/>
        </p:nvPicPr>
        <p:blipFill rotWithShape="1">
          <a:blip r:embed="rId4">
            <a:alphaModFix/>
          </a:blip>
          <a:srcRect/>
          <a:stretch/>
        </p:blipFill>
        <p:spPr>
          <a:xfrm>
            <a:off x="509451" y="3153534"/>
            <a:ext cx="3019497" cy="16996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3"/>
          <p:cNvSpPr txBox="1">
            <a:spLocks noGrp="1"/>
          </p:cNvSpPr>
          <p:nvPr>
            <p:ph type="title"/>
          </p:nvPr>
        </p:nvSpPr>
        <p:spPr>
          <a:xfrm>
            <a:off x="509451" y="623017"/>
            <a:ext cx="5640900" cy="448137"/>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2800" b="1">
                <a:latin typeface="Raleway"/>
                <a:ea typeface="Raleway"/>
                <a:cs typeface="Raleway"/>
                <a:sym typeface="Raleway"/>
              </a:rPr>
              <a:t>Customer Account [1/2]</a:t>
            </a:r>
            <a:endParaRPr sz="2800" b="1">
              <a:latin typeface="Raleway"/>
              <a:ea typeface="Raleway"/>
              <a:cs typeface="Raleway"/>
              <a:sym typeface="Raleway"/>
            </a:endParaRPr>
          </a:p>
        </p:txBody>
      </p:sp>
      <p:sp>
        <p:nvSpPr>
          <p:cNvPr id="433" name="Google Shape;433;p1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434" name="Google Shape;434;p13"/>
          <p:cNvPicPr preferRelativeResize="0"/>
          <p:nvPr/>
        </p:nvPicPr>
        <p:blipFill rotWithShape="1">
          <a:blip r:embed="rId3">
            <a:alphaModFix/>
          </a:blip>
          <a:srcRect/>
          <a:stretch/>
        </p:blipFill>
        <p:spPr>
          <a:xfrm>
            <a:off x="590138" y="3345668"/>
            <a:ext cx="1468287" cy="1450544"/>
          </a:xfrm>
          <a:prstGeom prst="rect">
            <a:avLst/>
          </a:prstGeom>
          <a:noFill/>
          <a:ln>
            <a:noFill/>
          </a:ln>
        </p:spPr>
      </p:pic>
      <p:pic>
        <p:nvPicPr>
          <p:cNvPr id="435" name="Google Shape;435;p13"/>
          <p:cNvPicPr preferRelativeResize="0"/>
          <p:nvPr/>
        </p:nvPicPr>
        <p:blipFill rotWithShape="1">
          <a:blip r:embed="rId4">
            <a:alphaModFix/>
          </a:blip>
          <a:srcRect/>
          <a:stretch/>
        </p:blipFill>
        <p:spPr>
          <a:xfrm>
            <a:off x="2376345" y="3332020"/>
            <a:ext cx="2459550" cy="1342550"/>
          </a:xfrm>
          <a:prstGeom prst="rect">
            <a:avLst/>
          </a:prstGeom>
          <a:noFill/>
          <a:ln>
            <a:noFill/>
          </a:ln>
        </p:spPr>
      </p:pic>
      <p:pic>
        <p:nvPicPr>
          <p:cNvPr id="436" name="Google Shape;436;p13"/>
          <p:cNvPicPr preferRelativeResize="0"/>
          <p:nvPr/>
        </p:nvPicPr>
        <p:blipFill rotWithShape="1">
          <a:blip r:embed="rId5">
            <a:alphaModFix/>
          </a:blip>
          <a:srcRect/>
          <a:stretch/>
        </p:blipFill>
        <p:spPr>
          <a:xfrm>
            <a:off x="7179834" y="3293623"/>
            <a:ext cx="1468287" cy="1419344"/>
          </a:xfrm>
          <a:prstGeom prst="rect">
            <a:avLst/>
          </a:prstGeom>
          <a:noFill/>
          <a:ln>
            <a:noFill/>
          </a:ln>
        </p:spPr>
      </p:pic>
      <p:sp>
        <p:nvSpPr>
          <p:cNvPr id="437" name="Google Shape;437;p13"/>
          <p:cNvSpPr txBox="1">
            <a:spLocks noGrp="1"/>
          </p:cNvSpPr>
          <p:nvPr>
            <p:ph type="body" idx="1"/>
          </p:nvPr>
        </p:nvSpPr>
        <p:spPr>
          <a:xfrm>
            <a:off x="640521" y="1251906"/>
            <a:ext cx="7275180" cy="1756799"/>
          </a:xfrm>
          <a:prstGeom prst="rect">
            <a:avLst/>
          </a:prstGeom>
          <a:noFill/>
          <a:ln>
            <a:noFill/>
          </a:ln>
        </p:spPr>
        <p:txBody>
          <a:bodyPr spcFirstLastPara="1" wrap="square" lIns="0" tIns="0" rIns="0" bIns="0" anchor="t" anchorCtr="0">
            <a:noAutofit/>
          </a:bodyPr>
          <a:lstStyle/>
          <a:p>
            <a:pPr marL="114300" lvl="0" indent="0" algn="l" rtl="0">
              <a:lnSpc>
                <a:spcPct val="110000"/>
              </a:lnSpc>
              <a:spcBef>
                <a:spcPts val="600"/>
              </a:spcBef>
              <a:spcAft>
                <a:spcPts val="0"/>
              </a:spcAft>
              <a:buSzPts val="1800"/>
              <a:buNone/>
            </a:pPr>
            <a:r>
              <a:rPr lang="en-US" sz="1800" b="1"/>
              <a:t>Plots Insights:</a:t>
            </a:r>
            <a:endParaRPr/>
          </a:p>
          <a:p>
            <a:pPr marL="457200" lvl="0" indent="-342900" algn="just" rtl="0">
              <a:lnSpc>
                <a:spcPct val="110000"/>
              </a:lnSpc>
              <a:spcBef>
                <a:spcPts val="600"/>
              </a:spcBef>
              <a:spcAft>
                <a:spcPts val="0"/>
              </a:spcAft>
              <a:buSzPts val="1800"/>
              <a:buChar char="▸"/>
            </a:pPr>
            <a:r>
              <a:rPr lang="en-US" sz="1400"/>
              <a:t>'Month-to-month' contracts are used by more than half of the clients</a:t>
            </a:r>
            <a:endParaRPr/>
          </a:p>
          <a:p>
            <a:pPr marL="457200" lvl="0" indent="-342900" algn="just" rtl="0">
              <a:lnSpc>
                <a:spcPct val="110000"/>
              </a:lnSpc>
              <a:spcBef>
                <a:spcPts val="600"/>
              </a:spcBef>
              <a:spcAft>
                <a:spcPts val="0"/>
              </a:spcAft>
              <a:buSzPts val="1800"/>
              <a:buChar char="▸"/>
            </a:pPr>
            <a:r>
              <a:rPr lang="en-US" sz="1400"/>
              <a:t>Electronic check, which a third of clients utilize, is the most common payment method</a:t>
            </a:r>
            <a:endParaRPr/>
          </a:p>
          <a:p>
            <a:pPr marL="457200" lvl="0" indent="-342900" algn="just" rtl="0">
              <a:lnSpc>
                <a:spcPct val="110000"/>
              </a:lnSpc>
              <a:spcBef>
                <a:spcPts val="600"/>
              </a:spcBef>
              <a:spcAft>
                <a:spcPts val="0"/>
              </a:spcAft>
              <a:buSzPts val="1800"/>
              <a:buChar char="▸"/>
            </a:pPr>
            <a:r>
              <a:rPr lang="en-US" sz="1400"/>
              <a:t>Most clients receive paperless billing and prefer manual payment methods</a:t>
            </a:r>
            <a:endParaRPr sz="1800"/>
          </a:p>
        </p:txBody>
      </p:sp>
      <p:pic>
        <p:nvPicPr>
          <p:cNvPr id="438" name="Google Shape;438;p13"/>
          <p:cNvPicPr preferRelativeResize="0"/>
          <p:nvPr/>
        </p:nvPicPr>
        <p:blipFill rotWithShape="1">
          <a:blip r:embed="rId6">
            <a:alphaModFix/>
          </a:blip>
          <a:srcRect/>
          <a:stretch/>
        </p:blipFill>
        <p:spPr>
          <a:xfrm>
            <a:off x="5109962" y="3332020"/>
            <a:ext cx="1795805" cy="1342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4"/>
          <p:cNvSpPr txBox="1">
            <a:spLocks noGrp="1"/>
          </p:cNvSpPr>
          <p:nvPr>
            <p:ph type="title"/>
          </p:nvPr>
        </p:nvSpPr>
        <p:spPr>
          <a:xfrm>
            <a:off x="509451" y="623017"/>
            <a:ext cx="5640900" cy="448137"/>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2800" b="1">
                <a:latin typeface="Raleway"/>
                <a:ea typeface="Raleway"/>
                <a:cs typeface="Raleway"/>
                <a:sym typeface="Raleway"/>
              </a:rPr>
              <a:t>Customer Account [2/2]</a:t>
            </a:r>
            <a:endParaRPr sz="2800" b="1">
              <a:latin typeface="Raleway"/>
              <a:ea typeface="Raleway"/>
              <a:cs typeface="Raleway"/>
              <a:sym typeface="Raleway"/>
            </a:endParaRPr>
          </a:p>
        </p:txBody>
      </p:sp>
      <p:sp>
        <p:nvSpPr>
          <p:cNvPr id="444" name="Google Shape;444;p14"/>
          <p:cNvSpPr txBox="1">
            <a:spLocks noGrp="1"/>
          </p:cNvSpPr>
          <p:nvPr>
            <p:ph type="sldNum" idx="12"/>
          </p:nvPr>
        </p:nvSpPr>
        <p:spPr>
          <a:xfrm>
            <a:off x="8610950" y="3826853"/>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445" name="Google Shape;445;p14"/>
          <p:cNvPicPr preferRelativeResize="0"/>
          <p:nvPr/>
        </p:nvPicPr>
        <p:blipFill rotWithShape="1">
          <a:blip r:embed="rId3">
            <a:alphaModFix/>
          </a:blip>
          <a:srcRect/>
          <a:stretch/>
        </p:blipFill>
        <p:spPr>
          <a:xfrm>
            <a:off x="246511" y="3074140"/>
            <a:ext cx="2525708" cy="1982799"/>
          </a:xfrm>
          <a:prstGeom prst="rect">
            <a:avLst/>
          </a:prstGeom>
          <a:noFill/>
          <a:ln>
            <a:noFill/>
          </a:ln>
        </p:spPr>
      </p:pic>
      <p:pic>
        <p:nvPicPr>
          <p:cNvPr id="446" name="Google Shape;446;p14"/>
          <p:cNvPicPr preferRelativeResize="0"/>
          <p:nvPr/>
        </p:nvPicPr>
        <p:blipFill rotWithShape="1">
          <a:blip r:embed="rId4">
            <a:alphaModFix/>
          </a:blip>
          <a:srcRect t="602"/>
          <a:stretch/>
        </p:blipFill>
        <p:spPr>
          <a:xfrm>
            <a:off x="3233650" y="3096076"/>
            <a:ext cx="2525709" cy="1947394"/>
          </a:xfrm>
          <a:prstGeom prst="rect">
            <a:avLst/>
          </a:prstGeom>
          <a:noFill/>
          <a:ln>
            <a:noFill/>
          </a:ln>
        </p:spPr>
      </p:pic>
      <p:pic>
        <p:nvPicPr>
          <p:cNvPr id="447" name="Google Shape;447;p14"/>
          <p:cNvPicPr preferRelativeResize="0"/>
          <p:nvPr/>
        </p:nvPicPr>
        <p:blipFill rotWithShape="1">
          <a:blip r:embed="rId5">
            <a:alphaModFix/>
          </a:blip>
          <a:srcRect/>
          <a:stretch/>
        </p:blipFill>
        <p:spPr>
          <a:xfrm>
            <a:off x="6220792" y="3093021"/>
            <a:ext cx="2487814" cy="1925769"/>
          </a:xfrm>
          <a:prstGeom prst="rect">
            <a:avLst/>
          </a:prstGeom>
          <a:noFill/>
          <a:ln>
            <a:noFill/>
          </a:ln>
        </p:spPr>
      </p:pic>
      <p:sp>
        <p:nvSpPr>
          <p:cNvPr id="448" name="Google Shape;448;p14"/>
          <p:cNvSpPr txBox="1">
            <a:spLocks noGrp="1"/>
          </p:cNvSpPr>
          <p:nvPr>
            <p:ph type="body" idx="1"/>
          </p:nvPr>
        </p:nvSpPr>
        <p:spPr>
          <a:xfrm>
            <a:off x="509452" y="1221168"/>
            <a:ext cx="7904393" cy="1665333"/>
          </a:xfrm>
          <a:prstGeom prst="rect">
            <a:avLst/>
          </a:prstGeom>
          <a:noFill/>
          <a:ln>
            <a:noFill/>
          </a:ln>
        </p:spPr>
        <p:txBody>
          <a:bodyPr spcFirstLastPara="1" wrap="square" lIns="0" tIns="0" rIns="0" bIns="0" anchor="t" anchorCtr="0">
            <a:noAutofit/>
          </a:bodyPr>
          <a:lstStyle/>
          <a:p>
            <a:pPr marL="114300" lvl="0" indent="0" algn="l" rtl="0">
              <a:lnSpc>
                <a:spcPct val="110000"/>
              </a:lnSpc>
              <a:spcBef>
                <a:spcPts val="600"/>
              </a:spcBef>
              <a:spcAft>
                <a:spcPts val="0"/>
              </a:spcAft>
              <a:buSzPts val="1800"/>
              <a:buNone/>
            </a:pPr>
            <a:r>
              <a:rPr lang="en-US" sz="1800" b="1"/>
              <a:t>Plots Insights:</a:t>
            </a:r>
            <a:endParaRPr/>
          </a:p>
          <a:p>
            <a:pPr marL="457200" lvl="0" indent="-342900" algn="just" rtl="0">
              <a:lnSpc>
                <a:spcPct val="110000"/>
              </a:lnSpc>
              <a:spcBef>
                <a:spcPts val="600"/>
              </a:spcBef>
              <a:spcAft>
                <a:spcPts val="0"/>
              </a:spcAft>
              <a:buSzPts val="1800"/>
              <a:buChar char="▸"/>
            </a:pPr>
            <a:r>
              <a:rPr lang="en-US" sz="1400"/>
              <a:t>Although the Average Customer Lifespan (ACL) is 32.37 months, half of the clients have a lifespan of less than or equal to 29 months</a:t>
            </a:r>
            <a:endParaRPr/>
          </a:p>
          <a:p>
            <a:pPr marL="457200" lvl="0" indent="-342900" algn="just" rtl="0">
              <a:lnSpc>
                <a:spcPct val="110000"/>
              </a:lnSpc>
              <a:spcBef>
                <a:spcPts val="600"/>
              </a:spcBef>
              <a:spcAft>
                <a:spcPts val="0"/>
              </a:spcAft>
              <a:buSzPts val="1800"/>
              <a:buChar char="▸"/>
            </a:pPr>
            <a:r>
              <a:rPr lang="en-US" sz="1400"/>
              <a:t>The average monthly fee is $64.76, while half of the clients pay a monthly fee of $70.35 or less</a:t>
            </a:r>
            <a:endParaRPr/>
          </a:p>
          <a:p>
            <a:pPr marL="457200" lvl="0" indent="-342900" algn="just" rtl="0">
              <a:lnSpc>
                <a:spcPct val="110000"/>
              </a:lnSpc>
              <a:spcBef>
                <a:spcPts val="600"/>
              </a:spcBef>
              <a:spcAft>
                <a:spcPts val="0"/>
              </a:spcAft>
              <a:buSzPts val="1800"/>
              <a:buChar char="▸"/>
            </a:pPr>
            <a:r>
              <a:rPr lang="en-US" sz="1400"/>
              <a:t>The average total fees paid by clients is $2,279.72, but half of them pay only $1,394.55 or less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a:spLocks noGrp="1"/>
          </p:cNvSpPr>
          <p:nvPr>
            <p:ph type="title"/>
          </p:nvPr>
        </p:nvSpPr>
        <p:spPr>
          <a:xfrm>
            <a:off x="509451" y="623017"/>
            <a:ext cx="5640900" cy="366446"/>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2800" b="1">
                <a:latin typeface="Raleway"/>
                <a:ea typeface="Raleway"/>
                <a:cs typeface="Raleway"/>
                <a:sym typeface="Raleway"/>
              </a:rPr>
              <a:t>Data </a:t>
            </a:r>
            <a:r>
              <a:rPr lang="en-US" sz="2800" b="1">
                <a:solidFill>
                  <a:schemeClr val="accent4"/>
                </a:solidFill>
                <a:latin typeface="Raleway"/>
                <a:ea typeface="Raleway"/>
                <a:cs typeface="Raleway"/>
                <a:sym typeface="Raleway"/>
              </a:rPr>
              <a:t>Errors</a:t>
            </a:r>
            <a:r>
              <a:rPr lang="en-US" sz="2800" b="1">
                <a:latin typeface="Raleway"/>
                <a:ea typeface="Raleway"/>
                <a:cs typeface="Raleway"/>
                <a:sym typeface="Raleway"/>
              </a:rPr>
              <a:t> Found</a:t>
            </a:r>
            <a:endParaRPr sz="2800" b="1">
              <a:latin typeface="Raleway"/>
              <a:ea typeface="Raleway"/>
              <a:cs typeface="Raleway"/>
              <a:sym typeface="Raleway"/>
            </a:endParaRPr>
          </a:p>
        </p:txBody>
      </p:sp>
      <p:sp>
        <p:nvSpPr>
          <p:cNvPr id="454" name="Google Shape;454;p15"/>
          <p:cNvSpPr txBox="1">
            <a:spLocks noGrp="1"/>
          </p:cNvSpPr>
          <p:nvPr>
            <p:ph type="body" idx="1"/>
          </p:nvPr>
        </p:nvSpPr>
        <p:spPr>
          <a:xfrm>
            <a:off x="175584" y="1133804"/>
            <a:ext cx="7978953" cy="2354049"/>
          </a:xfrm>
          <a:prstGeom prst="rect">
            <a:avLst/>
          </a:prstGeom>
          <a:noFill/>
          <a:ln>
            <a:noFill/>
          </a:ln>
        </p:spPr>
        <p:txBody>
          <a:bodyPr spcFirstLastPara="1" wrap="square" lIns="0" tIns="0" rIns="0" bIns="0" anchor="t" anchorCtr="0">
            <a:noAutofit/>
          </a:bodyPr>
          <a:lstStyle/>
          <a:p>
            <a:pPr marL="457200" lvl="0" indent="-342900" algn="just" rtl="0">
              <a:lnSpc>
                <a:spcPct val="110000"/>
              </a:lnSpc>
              <a:spcBef>
                <a:spcPts val="600"/>
              </a:spcBef>
              <a:spcAft>
                <a:spcPts val="0"/>
              </a:spcAft>
              <a:buSzPts val="1800"/>
              <a:buChar char="▸"/>
            </a:pPr>
            <a:r>
              <a:rPr lang="en-US" sz="1600"/>
              <a:t>TotalCharges column has 11 missing values</a:t>
            </a:r>
            <a:endParaRPr/>
          </a:p>
          <a:p>
            <a:pPr marL="457200" lvl="0" indent="-342900" algn="just" rtl="0">
              <a:lnSpc>
                <a:spcPct val="110000"/>
              </a:lnSpc>
              <a:spcBef>
                <a:spcPts val="600"/>
              </a:spcBef>
              <a:spcAft>
                <a:spcPts val="0"/>
              </a:spcAft>
              <a:buSzPts val="1800"/>
              <a:buChar char="▸"/>
            </a:pPr>
            <a:r>
              <a:rPr lang="en-US" sz="1600"/>
              <a:t>TotalCharges column has incorrect data type ‘object’</a:t>
            </a:r>
            <a:endParaRPr/>
          </a:p>
          <a:p>
            <a:pPr marL="457200" lvl="0" indent="-342900" algn="just" rtl="0">
              <a:lnSpc>
                <a:spcPct val="110000"/>
              </a:lnSpc>
              <a:spcBef>
                <a:spcPts val="600"/>
              </a:spcBef>
              <a:spcAft>
                <a:spcPts val="0"/>
              </a:spcAft>
              <a:buSzPts val="1800"/>
              <a:buChar char="▸"/>
            </a:pPr>
            <a:r>
              <a:rPr lang="en-US" sz="1600"/>
              <a:t>SeniorCitizen column is represented by numeric values instead of categories</a:t>
            </a:r>
            <a:endParaRPr/>
          </a:p>
          <a:p>
            <a:pPr marL="457200" lvl="0" indent="-342900" algn="just" rtl="0">
              <a:lnSpc>
                <a:spcPct val="110000"/>
              </a:lnSpc>
              <a:spcBef>
                <a:spcPts val="600"/>
              </a:spcBef>
              <a:spcAft>
                <a:spcPts val="0"/>
              </a:spcAft>
              <a:buSzPts val="1800"/>
              <a:buChar char="▸"/>
            </a:pPr>
            <a:r>
              <a:rPr lang="en-US" sz="1600"/>
              <a:t>Multiple columns have redundant values (‘no phone service’ and ‘no internet service’)</a:t>
            </a:r>
            <a:endParaRPr/>
          </a:p>
          <a:p>
            <a:pPr marL="457200" lvl="0" indent="-342900" algn="just" rtl="0">
              <a:lnSpc>
                <a:spcPct val="110000"/>
              </a:lnSpc>
              <a:spcBef>
                <a:spcPts val="600"/>
              </a:spcBef>
              <a:spcAft>
                <a:spcPts val="0"/>
              </a:spcAft>
              <a:buSzPts val="1800"/>
              <a:buChar char="▸"/>
            </a:pPr>
            <a:r>
              <a:rPr lang="en-US" sz="1600"/>
              <a:t>Inconsistent column names which contradict the best practice (mixture of uppercase and lowercase letters)</a:t>
            </a:r>
            <a:endParaRPr/>
          </a:p>
          <a:p>
            <a:pPr marL="457200" lvl="0" indent="-228600" algn="l" rtl="0">
              <a:lnSpc>
                <a:spcPct val="110000"/>
              </a:lnSpc>
              <a:spcBef>
                <a:spcPts val="600"/>
              </a:spcBef>
              <a:spcAft>
                <a:spcPts val="0"/>
              </a:spcAft>
              <a:buSzPts val="1800"/>
              <a:buNone/>
            </a:pPr>
            <a:endParaRPr/>
          </a:p>
          <a:p>
            <a:pPr marL="114300" lvl="0" indent="0" algn="l" rtl="0">
              <a:lnSpc>
                <a:spcPct val="110000"/>
              </a:lnSpc>
              <a:spcBef>
                <a:spcPts val="600"/>
              </a:spcBef>
              <a:spcAft>
                <a:spcPts val="0"/>
              </a:spcAft>
              <a:buSzPts val="1800"/>
              <a:buNone/>
            </a:pPr>
            <a:endParaRPr/>
          </a:p>
        </p:txBody>
      </p:sp>
      <p:sp>
        <p:nvSpPr>
          <p:cNvPr id="455" name="Google Shape;455;p1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456" name="Google Shape;456;p15"/>
          <p:cNvPicPr preferRelativeResize="0"/>
          <p:nvPr/>
        </p:nvPicPr>
        <p:blipFill rotWithShape="1">
          <a:blip r:embed="rId3">
            <a:alphaModFix/>
          </a:blip>
          <a:srcRect/>
          <a:stretch/>
        </p:blipFill>
        <p:spPr>
          <a:xfrm>
            <a:off x="7099081" y="3784125"/>
            <a:ext cx="1226053" cy="112150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6"/>
          <p:cNvSpPr txBox="1">
            <a:spLocks noGrp="1"/>
          </p:cNvSpPr>
          <p:nvPr>
            <p:ph type="title"/>
          </p:nvPr>
        </p:nvSpPr>
        <p:spPr>
          <a:xfrm>
            <a:off x="457200" y="681800"/>
            <a:ext cx="3859306"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03 </a:t>
            </a:r>
            <a:r>
              <a:rPr lang="en-US" sz="3600" b="1">
                <a:solidFill>
                  <a:srgbClr val="007BB9"/>
                </a:solidFill>
                <a:latin typeface="Raleway"/>
                <a:ea typeface="Raleway"/>
                <a:cs typeface="Raleway"/>
                <a:sym typeface="Raleway"/>
              </a:rPr>
              <a:t>Data</a:t>
            </a:r>
            <a:r>
              <a:rPr lang="en-US" sz="3600" b="1">
                <a:latin typeface="Raleway"/>
                <a:ea typeface="Raleway"/>
                <a:cs typeface="Raleway"/>
                <a:sym typeface="Raleway"/>
              </a:rPr>
              <a:t> Cleaning</a:t>
            </a:r>
            <a:endParaRPr sz="3600" b="1">
              <a:latin typeface="Raleway"/>
              <a:ea typeface="Raleway"/>
              <a:cs typeface="Raleway"/>
              <a:sym typeface="Raleway"/>
            </a:endParaRPr>
          </a:p>
        </p:txBody>
      </p:sp>
      <p:sp>
        <p:nvSpPr>
          <p:cNvPr id="462" name="Google Shape;462;p16"/>
          <p:cNvSpPr txBox="1">
            <a:spLocks noGrp="1"/>
          </p:cNvSpPr>
          <p:nvPr>
            <p:ph type="body" idx="1"/>
          </p:nvPr>
        </p:nvSpPr>
        <p:spPr>
          <a:xfrm>
            <a:off x="419099" y="1174261"/>
            <a:ext cx="3859307" cy="387510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en-US" sz="1600" b="1"/>
              <a:t>This process involves handling the issues detected during EDA.</a:t>
            </a:r>
            <a:endParaRPr/>
          </a:p>
          <a:p>
            <a:pPr marL="0" lvl="0" indent="0" algn="l" rtl="0">
              <a:lnSpc>
                <a:spcPct val="110000"/>
              </a:lnSpc>
              <a:spcBef>
                <a:spcPts val="600"/>
              </a:spcBef>
              <a:spcAft>
                <a:spcPts val="0"/>
              </a:spcAft>
              <a:buSzPts val="1800"/>
              <a:buNone/>
            </a:pPr>
            <a:r>
              <a:rPr lang="en-US" sz="1600" u="sng"/>
              <a:t>These steps include:</a:t>
            </a:r>
            <a:endParaRPr/>
          </a:p>
          <a:p>
            <a:pPr marL="285750" lvl="0" indent="-285750" algn="l" rtl="0">
              <a:lnSpc>
                <a:spcPct val="110000"/>
              </a:lnSpc>
              <a:spcBef>
                <a:spcPts val="600"/>
              </a:spcBef>
              <a:spcAft>
                <a:spcPts val="0"/>
              </a:spcAft>
              <a:buSzPts val="1800"/>
              <a:buChar char="▸"/>
            </a:pPr>
            <a:r>
              <a:rPr lang="en-US" sz="1600"/>
              <a:t>renaming columns</a:t>
            </a:r>
            <a:endParaRPr/>
          </a:p>
          <a:p>
            <a:pPr marL="285750" lvl="0" indent="-285750" algn="l" rtl="0">
              <a:lnSpc>
                <a:spcPct val="110000"/>
              </a:lnSpc>
              <a:spcBef>
                <a:spcPts val="600"/>
              </a:spcBef>
              <a:spcAft>
                <a:spcPts val="0"/>
              </a:spcAft>
              <a:buSzPts val="1800"/>
              <a:buChar char="▸"/>
            </a:pPr>
            <a:r>
              <a:rPr lang="en-US" sz="1600"/>
              <a:t>replacing missing and redundant values</a:t>
            </a:r>
            <a:endParaRPr/>
          </a:p>
          <a:p>
            <a:pPr marL="285750" lvl="0" indent="-285750" algn="l" rtl="0">
              <a:lnSpc>
                <a:spcPct val="110000"/>
              </a:lnSpc>
              <a:spcBef>
                <a:spcPts val="600"/>
              </a:spcBef>
              <a:spcAft>
                <a:spcPts val="0"/>
              </a:spcAft>
              <a:buSzPts val="1800"/>
              <a:buChar char="▸"/>
            </a:pPr>
            <a:r>
              <a:rPr lang="en-US" sz="1600"/>
              <a:t>columns data types transformation</a:t>
            </a:r>
            <a:endParaRPr/>
          </a:p>
          <a:p>
            <a:pPr marL="285750" lvl="0" indent="-285750" algn="l" rtl="0">
              <a:lnSpc>
                <a:spcPct val="110000"/>
              </a:lnSpc>
              <a:spcBef>
                <a:spcPts val="600"/>
              </a:spcBef>
              <a:spcAft>
                <a:spcPts val="0"/>
              </a:spcAft>
              <a:buSzPts val="1800"/>
              <a:buChar char="▸"/>
            </a:pPr>
            <a:r>
              <a:rPr lang="en-US" sz="1600"/>
              <a:t>changing values to correct format</a:t>
            </a:r>
            <a:endParaRPr/>
          </a:p>
          <a:p>
            <a:pPr marL="0" lvl="0" indent="0" algn="l" rtl="0">
              <a:lnSpc>
                <a:spcPct val="110000"/>
              </a:lnSpc>
              <a:spcBef>
                <a:spcPts val="600"/>
              </a:spcBef>
              <a:spcAft>
                <a:spcPts val="0"/>
              </a:spcAft>
              <a:buSzPts val="1800"/>
              <a:buNone/>
            </a:pPr>
            <a:endParaRPr sz="1600"/>
          </a:p>
        </p:txBody>
      </p:sp>
      <p:sp>
        <p:nvSpPr>
          <p:cNvPr id="463" name="Google Shape;463;p1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16</a:t>
            </a:fld>
            <a:endParaRPr>
              <a:solidFill>
                <a:srgbClr val="007BB9"/>
              </a:solidFill>
            </a:endParaRPr>
          </a:p>
        </p:txBody>
      </p:sp>
      <p:pic>
        <p:nvPicPr>
          <p:cNvPr id="464" name="Google Shape;464;p16"/>
          <p:cNvPicPr preferRelativeResize="0"/>
          <p:nvPr/>
        </p:nvPicPr>
        <p:blipFill rotWithShape="1">
          <a:blip r:embed="rId3">
            <a:alphaModFix/>
          </a:blip>
          <a:srcRect/>
          <a:stretch/>
        </p:blipFill>
        <p:spPr>
          <a:xfrm>
            <a:off x="4343675" y="2435180"/>
            <a:ext cx="4257288" cy="27083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7"/>
          <p:cNvSpPr txBox="1">
            <a:spLocks noGrp="1"/>
          </p:cNvSpPr>
          <p:nvPr>
            <p:ph type="title"/>
          </p:nvPr>
        </p:nvSpPr>
        <p:spPr>
          <a:xfrm>
            <a:off x="509451" y="623017"/>
            <a:ext cx="5640900" cy="352798"/>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2800" b="1">
                <a:latin typeface="Raleway"/>
                <a:ea typeface="Raleway"/>
                <a:cs typeface="Raleway"/>
                <a:sym typeface="Raleway"/>
              </a:rPr>
              <a:t>Data Errors </a:t>
            </a:r>
            <a:r>
              <a:rPr lang="en-US" sz="2800" b="1">
                <a:solidFill>
                  <a:srgbClr val="00B050"/>
                </a:solidFill>
                <a:latin typeface="Raleway"/>
                <a:ea typeface="Raleway"/>
                <a:cs typeface="Raleway"/>
                <a:sym typeface="Raleway"/>
              </a:rPr>
              <a:t>Correction</a:t>
            </a:r>
            <a:endParaRPr sz="2800" b="1">
              <a:solidFill>
                <a:srgbClr val="00B050"/>
              </a:solidFill>
              <a:latin typeface="Raleway"/>
              <a:ea typeface="Raleway"/>
              <a:cs typeface="Raleway"/>
              <a:sym typeface="Raleway"/>
            </a:endParaRPr>
          </a:p>
        </p:txBody>
      </p:sp>
      <p:sp>
        <p:nvSpPr>
          <p:cNvPr id="470" name="Google Shape;470;p17"/>
          <p:cNvSpPr txBox="1">
            <a:spLocks noGrp="1"/>
          </p:cNvSpPr>
          <p:nvPr>
            <p:ph type="body" idx="1"/>
          </p:nvPr>
        </p:nvSpPr>
        <p:spPr>
          <a:xfrm>
            <a:off x="175586" y="1133804"/>
            <a:ext cx="7822002" cy="2066596"/>
          </a:xfrm>
          <a:prstGeom prst="rect">
            <a:avLst/>
          </a:prstGeom>
          <a:noFill/>
          <a:ln>
            <a:noFill/>
          </a:ln>
        </p:spPr>
        <p:txBody>
          <a:bodyPr spcFirstLastPara="1" wrap="square" lIns="0" tIns="0" rIns="0" bIns="0" anchor="t" anchorCtr="0">
            <a:noAutofit/>
          </a:bodyPr>
          <a:lstStyle/>
          <a:p>
            <a:pPr marL="457200" lvl="0" indent="-342900" algn="just" rtl="0">
              <a:lnSpc>
                <a:spcPct val="110000"/>
              </a:lnSpc>
              <a:spcBef>
                <a:spcPts val="600"/>
              </a:spcBef>
              <a:spcAft>
                <a:spcPts val="0"/>
              </a:spcAft>
              <a:buSzPts val="1800"/>
              <a:buChar char="▸"/>
            </a:pPr>
            <a:r>
              <a:rPr lang="en-US" sz="1600"/>
              <a:t>TotalCharges column’s missing values were replaced with 0 because these rows probably represent new clients whose payments haven't been charged yet    </a:t>
            </a:r>
            <a:endParaRPr/>
          </a:p>
          <a:p>
            <a:pPr marL="457200" lvl="0" indent="-342900" algn="just" rtl="0">
              <a:lnSpc>
                <a:spcPct val="110000"/>
              </a:lnSpc>
              <a:spcBef>
                <a:spcPts val="600"/>
              </a:spcBef>
              <a:spcAft>
                <a:spcPts val="0"/>
              </a:spcAft>
              <a:buSzPts val="1800"/>
              <a:buChar char="▸"/>
            </a:pPr>
            <a:r>
              <a:rPr lang="en-US" sz="1600"/>
              <a:t>TotalCharges column’s data type was changed to float</a:t>
            </a:r>
            <a:endParaRPr/>
          </a:p>
          <a:p>
            <a:pPr marL="457200" lvl="0" indent="-342900" algn="just" rtl="0">
              <a:lnSpc>
                <a:spcPct val="110000"/>
              </a:lnSpc>
              <a:spcBef>
                <a:spcPts val="600"/>
              </a:spcBef>
              <a:spcAft>
                <a:spcPts val="0"/>
              </a:spcAft>
              <a:buSzPts val="1800"/>
              <a:buChar char="▸"/>
            </a:pPr>
            <a:r>
              <a:rPr lang="en-US" sz="1600"/>
              <a:t>SeniorCitizen column’s values were converted from 0/1 to “No”/”Yes” respectively</a:t>
            </a:r>
            <a:endParaRPr/>
          </a:p>
          <a:p>
            <a:pPr marL="457200" lvl="0" indent="-342900" algn="just" rtl="0">
              <a:lnSpc>
                <a:spcPct val="110000"/>
              </a:lnSpc>
              <a:spcBef>
                <a:spcPts val="600"/>
              </a:spcBef>
              <a:spcAft>
                <a:spcPts val="0"/>
              </a:spcAft>
              <a:buSzPts val="1800"/>
              <a:buChar char="▸"/>
            </a:pPr>
            <a:r>
              <a:rPr lang="en-US" sz="1600"/>
              <a:t>Redundant values (‘no phone service’ and ‘no internet service’) were converted to ‘no’</a:t>
            </a:r>
            <a:endParaRPr/>
          </a:p>
          <a:p>
            <a:pPr marL="457200" lvl="0" indent="-342900" algn="just" rtl="0">
              <a:lnSpc>
                <a:spcPct val="110000"/>
              </a:lnSpc>
              <a:spcBef>
                <a:spcPts val="600"/>
              </a:spcBef>
              <a:spcAft>
                <a:spcPts val="0"/>
              </a:spcAft>
              <a:buSzPts val="1800"/>
              <a:buChar char="▸"/>
            </a:pPr>
            <a:r>
              <a:rPr lang="en-US" sz="1600"/>
              <a:t>All columns were renamed as lowercase</a:t>
            </a:r>
            <a:endParaRPr sz="1800"/>
          </a:p>
          <a:p>
            <a:pPr marL="114300" lvl="0" indent="0" algn="l" rtl="0">
              <a:lnSpc>
                <a:spcPct val="110000"/>
              </a:lnSpc>
              <a:spcBef>
                <a:spcPts val="600"/>
              </a:spcBef>
              <a:spcAft>
                <a:spcPts val="0"/>
              </a:spcAft>
              <a:buSzPts val="1800"/>
              <a:buNone/>
            </a:pPr>
            <a:endParaRPr/>
          </a:p>
        </p:txBody>
      </p:sp>
      <p:sp>
        <p:nvSpPr>
          <p:cNvPr id="471" name="Google Shape;471;p1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472" name="Google Shape;472;p17"/>
          <p:cNvPicPr preferRelativeResize="0"/>
          <p:nvPr/>
        </p:nvPicPr>
        <p:blipFill rotWithShape="1">
          <a:blip r:embed="rId3">
            <a:alphaModFix/>
          </a:blip>
          <a:srcRect/>
          <a:stretch/>
        </p:blipFill>
        <p:spPr>
          <a:xfrm>
            <a:off x="7489660" y="3866395"/>
            <a:ext cx="865732" cy="9559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18"/>
          <p:cNvSpPr txBox="1">
            <a:spLocks noGrp="1"/>
          </p:cNvSpPr>
          <p:nvPr>
            <p:ph type="title"/>
          </p:nvPr>
        </p:nvSpPr>
        <p:spPr>
          <a:xfrm>
            <a:off x="457199" y="681800"/>
            <a:ext cx="6018663" cy="44414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04 Correlations with Churn</a:t>
            </a:r>
            <a:endParaRPr sz="3600" b="1">
              <a:latin typeface="Raleway"/>
              <a:ea typeface="Raleway"/>
              <a:cs typeface="Raleway"/>
              <a:sym typeface="Raleway"/>
            </a:endParaRPr>
          </a:p>
        </p:txBody>
      </p:sp>
      <p:sp>
        <p:nvSpPr>
          <p:cNvPr id="478" name="Google Shape;478;p18"/>
          <p:cNvSpPr txBox="1">
            <a:spLocks noGrp="1"/>
          </p:cNvSpPr>
          <p:nvPr>
            <p:ph type="body" idx="1"/>
          </p:nvPr>
        </p:nvSpPr>
        <p:spPr>
          <a:xfrm>
            <a:off x="457198" y="1467689"/>
            <a:ext cx="7786049" cy="1555290"/>
          </a:xfrm>
          <a:prstGeom prst="rect">
            <a:avLst/>
          </a:prstGeom>
          <a:noFill/>
          <a:ln>
            <a:noFill/>
          </a:ln>
        </p:spPr>
        <p:txBody>
          <a:bodyPr spcFirstLastPara="1" wrap="square" lIns="0" tIns="0" rIns="0" bIns="0" anchor="t" anchorCtr="0">
            <a:noAutofit/>
          </a:bodyPr>
          <a:lstStyle/>
          <a:p>
            <a:pPr marL="0" lvl="0" indent="0" algn="just" rtl="0">
              <a:lnSpc>
                <a:spcPct val="110000"/>
              </a:lnSpc>
              <a:spcBef>
                <a:spcPts val="600"/>
              </a:spcBef>
              <a:spcAft>
                <a:spcPts val="0"/>
              </a:spcAft>
              <a:buSzPts val="1800"/>
              <a:buNone/>
            </a:pPr>
            <a:r>
              <a:rPr lang="en-US" sz="1600"/>
              <a:t>So far, we have examined the features and label distributions in order to become familiar with our data set.</a:t>
            </a:r>
            <a:endParaRPr/>
          </a:p>
          <a:p>
            <a:pPr marL="0" lvl="0" indent="0" algn="just" rtl="0">
              <a:lnSpc>
                <a:spcPct val="110000"/>
              </a:lnSpc>
              <a:spcBef>
                <a:spcPts val="600"/>
              </a:spcBef>
              <a:spcAft>
                <a:spcPts val="0"/>
              </a:spcAft>
              <a:buSzPts val="1800"/>
              <a:buNone/>
            </a:pPr>
            <a:r>
              <a:rPr lang="en-US" sz="1600"/>
              <a:t>In this section, we aimed to assess how well the features and the label (churn) are related.</a:t>
            </a:r>
            <a:endParaRPr/>
          </a:p>
        </p:txBody>
      </p:sp>
      <p:sp>
        <p:nvSpPr>
          <p:cNvPr id="479" name="Google Shape;479;p1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18</a:t>
            </a:fld>
            <a:endParaRPr>
              <a:solidFill>
                <a:srgbClr val="007BB9"/>
              </a:solidFill>
            </a:endParaRPr>
          </a:p>
        </p:txBody>
      </p:sp>
      <p:pic>
        <p:nvPicPr>
          <p:cNvPr id="480" name="Google Shape;480;p18"/>
          <p:cNvPicPr preferRelativeResize="0"/>
          <p:nvPr/>
        </p:nvPicPr>
        <p:blipFill rotWithShape="1">
          <a:blip r:embed="rId3">
            <a:alphaModFix/>
          </a:blip>
          <a:srcRect/>
          <a:stretch/>
        </p:blipFill>
        <p:spPr>
          <a:xfrm>
            <a:off x="2766370" y="3193576"/>
            <a:ext cx="3611259" cy="1949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9"/>
          <p:cNvSpPr txBox="1">
            <a:spLocks noGrp="1"/>
          </p:cNvSpPr>
          <p:nvPr>
            <p:ph type="title"/>
          </p:nvPr>
        </p:nvSpPr>
        <p:spPr>
          <a:xfrm>
            <a:off x="457199" y="681800"/>
            <a:ext cx="7260609" cy="492461"/>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solidFill>
                  <a:srgbClr val="007BB9"/>
                </a:solidFill>
                <a:latin typeface="Raleway"/>
                <a:ea typeface="Raleway"/>
                <a:cs typeface="Raleway"/>
                <a:sym typeface="Raleway"/>
              </a:rPr>
              <a:t>Demographic Info and Churn</a:t>
            </a:r>
            <a:endParaRPr sz="3600" b="1">
              <a:latin typeface="Raleway"/>
              <a:ea typeface="Raleway"/>
              <a:cs typeface="Raleway"/>
              <a:sym typeface="Raleway"/>
            </a:endParaRPr>
          </a:p>
        </p:txBody>
      </p:sp>
      <p:sp>
        <p:nvSpPr>
          <p:cNvPr id="486" name="Google Shape;486;p19"/>
          <p:cNvSpPr txBox="1">
            <a:spLocks noGrp="1"/>
          </p:cNvSpPr>
          <p:nvPr>
            <p:ph type="body" idx="1"/>
          </p:nvPr>
        </p:nvSpPr>
        <p:spPr>
          <a:xfrm>
            <a:off x="457199" y="1174261"/>
            <a:ext cx="8425544" cy="387510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sz="1600"/>
          </a:p>
          <a:p>
            <a:pPr marL="0" lvl="0" indent="0" algn="l" rtl="0">
              <a:lnSpc>
                <a:spcPct val="110000"/>
              </a:lnSpc>
              <a:spcBef>
                <a:spcPts val="600"/>
              </a:spcBef>
              <a:spcAft>
                <a:spcPts val="0"/>
              </a:spcAft>
              <a:buSzPts val="1800"/>
              <a:buNone/>
            </a:pPr>
            <a:endParaRPr sz="1600"/>
          </a:p>
        </p:txBody>
      </p:sp>
      <p:sp>
        <p:nvSpPr>
          <p:cNvPr id="487" name="Google Shape;487;p1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19</a:t>
            </a:fld>
            <a:endParaRPr>
              <a:solidFill>
                <a:srgbClr val="007BB9"/>
              </a:solidFill>
            </a:endParaRPr>
          </a:p>
        </p:txBody>
      </p:sp>
      <p:sp>
        <p:nvSpPr>
          <p:cNvPr id="488" name="Google Shape;488;p19"/>
          <p:cNvSpPr txBox="1"/>
          <p:nvPr/>
        </p:nvSpPr>
        <p:spPr>
          <a:xfrm>
            <a:off x="509452" y="1221168"/>
            <a:ext cx="8139574" cy="1665333"/>
          </a:xfrm>
          <a:prstGeom prst="rect">
            <a:avLst/>
          </a:prstGeom>
          <a:noFill/>
          <a:ln>
            <a:noFill/>
          </a:ln>
        </p:spPr>
        <p:txBody>
          <a:bodyPr spcFirstLastPara="1" wrap="square" lIns="0" tIns="0" rIns="0" bIns="0" anchor="t" anchorCtr="0">
            <a:noAutofit/>
          </a:bodyPr>
          <a:lstStyle/>
          <a:p>
            <a:pPr marL="114300" marR="0" lvl="0" indent="0" algn="l" rtl="0">
              <a:lnSpc>
                <a:spcPct val="110000"/>
              </a:lnSpc>
              <a:spcBef>
                <a:spcPts val="600"/>
              </a:spcBef>
              <a:spcAft>
                <a:spcPts val="0"/>
              </a:spcAft>
              <a:buClr>
                <a:schemeClr val="accent1"/>
              </a:buClr>
              <a:buSzPts val="1800"/>
              <a:buFont typeface="Barlow Light"/>
              <a:buNone/>
            </a:pPr>
            <a:r>
              <a:rPr lang="en-US" sz="1800" b="1" i="0" u="none" strike="noStrike" cap="none">
                <a:solidFill>
                  <a:schemeClr val="dk1"/>
                </a:solidFill>
                <a:latin typeface="Barlow Light"/>
                <a:ea typeface="Barlow Light"/>
                <a:cs typeface="Barlow Light"/>
                <a:sym typeface="Barlow Light"/>
              </a:rPr>
              <a:t>Plots Insights: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Since both males and females experience churn at the same rate, gender has a minor effect on churn</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Clients without dependents typically churn less frequently than clients with dependents do</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Compared to younger clients, older adults tend to churn more frequently</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The churn rate for single clients is higher than that for married clients </a:t>
            </a:r>
            <a:endParaRPr/>
          </a:p>
        </p:txBody>
      </p:sp>
      <p:pic>
        <p:nvPicPr>
          <p:cNvPr id="489" name="Google Shape;489;p19"/>
          <p:cNvPicPr preferRelativeResize="0"/>
          <p:nvPr/>
        </p:nvPicPr>
        <p:blipFill rotWithShape="1">
          <a:blip r:embed="rId3">
            <a:alphaModFix/>
          </a:blip>
          <a:srcRect/>
          <a:stretch/>
        </p:blipFill>
        <p:spPr>
          <a:xfrm>
            <a:off x="2624046" y="3007266"/>
            <a:ext cx="3969964" cy="20421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2"/>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800" b="1">
                <a:latin typeface="Raleway"/>
                <a:ea typeface="Raleway"/>
                <a:cs typeface="Raleway"/>
                <a:sym typeface="Raleway"/>
              </a:rPr>
              <a:t>Roadmap</a:t>
            </a:r>
            <a:endParaRPr/>
          </a:p>
        </p:txBody>
      </p:sp>
      <p:sp>
        <p:nvSpPr>
          <p:cNvPr id="53" name="Google Shape;53;p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54" name="Google Shape;54;p2"/>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55;p2"/>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 name="Google Shape;56;p2"/>
          <p:cNvGrpSpPr/>
          <p:nvPr/>
        </p:nvGrpSpPr>
        <p:grpSpPr>
          <a:xfrm>
            <a:off x="1786339" y="1703401"/>
            <a:ext cx="473400" cy="473400"/>
            <a:chOff x="1786339" y="1703401"/>
            <a:chExt cx="473400" cy="473400"/>
          </a:xfrm>
        </p:grpSpPr>
        <p:sp>
          <p:nvSpPr>
            <p:cNvPr id="57" name="Google Shape;57;p2"/>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58" name="Google Shape;58;p2"/>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Barlow"/>
                  <a:ea typeface="Barlow"/>
                  <a:cs typeface="Barlow"/>
                  <a:sym typeface="Barlow"/>
                </a:rPr>
                <a:t>1</a:t>
              </a:r>
              <a:endParaRPr sz="600" b="0" i="0" u="none" strike="noStrike" cap="none">
                <a:solidFill>
                  <a:schemeClr val="dk2"/>
                </a:solidFill>
                <a:latin typeface="Barlow"/>
                <a:ea typeface="Barlow"/>
                <a:cs typeface="Barlow"/>
                <a:sym typeface="Barlow"/>
              </a:endParaRPr>
            </a:p>
          </p:txBody>
        </p:sp>
      </p:grpSp>
      <p:grpSp>
        <p:nvGrpSpPr>
          <p:cNvPr id="59" name="Google Shape;59;p2"/>
          <p:cNvGrpSpPr/>
          <p:nvPr/>
        </p:nvGrpSpPr>
        <p:grpSpPr>
          <a:xfrm>
            <a:off x="3814414" y="1703401"/>
            <a:ext cx="473400" cy="473400"/>
            <a:chOff x="3814414" y="1703401"/>
            <a:chExt cx="473400" cy="473400"/>
          </a:xfrm>
        </p:grpSpPr>
        <p:sp>
          <p:nvSpPr>
            <p:cNvPr id="60" name="Google Shape;60;p2"/>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61" name="Google Shape;61;p2"/>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Barlow"/>
                  <a:ea typeface="Barlow"/>
                  <a:cs typeface="Barlow"/>
                  <a:sym typeface="Barlow"/>
                </a:rPr>
                <a:t>3</a:t>
              </a:r>
              <a:endParaRPr sz="600" b="0" i="0" u="none" strike="noStrike" cap="none">
                <a:solidFill>
                  <a:schemeClr val="dk2"/>
                </a:solidFill>
                <a:latin typeface="Barlow"/>
                <a:ea typeface="Barlow"/>
                <a:cs typeface="Barlow"/>
                <a:sym typeface="Barlow"/>
              </a:endParaRPr>
            </a:p>
          </p:txBody>
        </p:sp>
      </p:grpSp>
      <p:grpSp>
        <p:nvGrpSpPr>
          <p:cNvPr id="62" name="Google Shape;62;p2"/>
          <p:cNvGrpSpPr/>
          <p:nvPr/>
        </p:nvGrpSpPr>
        <p:grpSpPr>
          <a:xfrm>
            <a:off x="5842489" y="1703401"/>
            <a:ext cx="473400" cy="473400"/>
            <a:chOff x="5842489" y="1703401"/>
            <a:chExt cx="473400" cy="473400"/>
          </a:xfrm>
        </p:grpSpPr>
        <p:sp>
          <p:nvSpPr>
            <p:cNvPr id="63" name="Google Shape;63;p2"/>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64" name="Google Shape;64;p2"/>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Barlow"/>
                  <a:ea typeface="Barlow"/>
                  <a:cs typeface="Barlow"/>
                  <a:sym typeface="Barlow"/>
                </a:rPr>
                <a:t>5</a:t>
              </a:r>
              <a:endParaRPr sz="600" b="0" i="0" u="none" strike="noStrike" cap="none">
                <a:solidFill>
                  <a:schemeClr val="dk2"/>
                </a:solidFill>
                <a:latin typeface="Barlow"/>
                <a:ea typeface="Barlow"/>
                <a:cs typeface="Barlow"/>
                <a:sym typeface="Barlow"/>
              </a:endParaRPr>
            </a:p>
          </p:txBody>
        </p:sp>
      </p:grpSp>
      <p:grpSp>
        <p:nvGrpSpPr>
          <p:cNvPr id="65" name="Google Shape;65;p2"/>
          <p:cNvGrpSpPr/>
          <p:nvPr/>
        </p:nvGrpSpPr>
        <p:grpSpPr>
          <a:xfrm>
            <a:off x="6880814" y="3576300"/>
            <a:ext cx="473400" cy="473400"/>
            <a:chOff x="6880814" y="3576300"/>
            <a:chExt cx="473400" cy="473400"/>
          </a:xfrm>
        </p:grpSpPr>
        <p:sp>
          <p:nvSpPr>
            <p:cNvPr id="66" name="Google Shape;66;p2"/>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67" name="Google Shape;67;p2"/>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Barlow"/>
                  <a:ea typeface="Barlow"/>
                  <a:cs typeface="Barlow"/>
                  <a:sym typeface="Barlow"/>
                </a:rPr>
                <a:t>6</a:t>
              </a:r>
              <a:endParaRPr sz="600" b="0" i="0" u="none" strike="noStrike" cap="none">
                <a:solidFill>
                  <a:schemeClr val="dk2"/>
                </a:solidFill>
                <a:latin typeface="Barlow"/>
                <a:ea typeface="Barlow"/>
                <a:cs typeface="Barlow"/>
                <a:sym typeface="Barlow"/>
              </a:endParaRPr>
            </a:p>
          </p:txBody>
        </p:sp>
      </p:grpSp>
      <p:grpSp>
        <p:nvGrpSpPr>
          <p:cNvPr id="68" name="Google Shape;68;p2"/>
          <p:cNvGrpSpPr/>
          <p:nvPr/>
        </p:nvGrpSpPr>
        <p:grpSpPr>
          <a:xfrm>
            <a:off x="4852739" y="3576300"/>
            <a:ext cx="473400" cy="473400"/>
            <a:chOff x="4852739" y="3576300"/>
            <a:chExt cx="473400" cy="473400"/>
          </a:xfrm>
        </p:grpSpPr>
        <p:sp>
          <p:nvSpPr>
            <p:cNvPr id="69" name="Google Shape;69;p2"/>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70" name="Google Shape;70;p2"/>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Barlow"/>
                  <a:ea typeface="Barlow"/>
                  <a:cs typeface="Barlow"/>
                  <a:sym typeface="Barlow"/>
                </a:rPr>
                <a:t>4</a:t>
              </a:r>
              <a:endParaRPr sz="600" b="0" i="0" u="none" strike="noStrike" cap="none">
                <a:solidFill>
                  <a:schemeClr val="dk2"/>
                </a:solidFill>
                <a:latin typeface="Barlow"/>
                <a:ea typeface="Barlow"/>
                <a:cs typeface="Barlow"/>
                <a:sym typeface="Barlow"/>
              </a:endParaRPr>
            </a:p>
          </p:txBody>
        </p:sp>
      </p:grpSp>
      <p:grpSp>
        <p:nvGrpSpPr>
          <p:cNvPr id="71" name="Google Shape;71;p2"/>
          <p:cNvGrpSpPr/>
          <p:nvPr/>
        </p:nvGrpSpPr>
        <p:grpSpPr>
          <a:xfrm>
            <a:off x="2824664" y="3576300"/>
            <a:ext cx="473400" cy="473400"/>
            <a:chOff x="2824664" y="3576300"/>
            <a:chExt cx="473400" cy="473400"/>
          </a:xfrm>
        </p:grpSpPr>
        <p:sp>
          <p:nvSpPr>
            <p:cNvPr id="72" name="Google Shape;72;p2"/>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73" name="Google Shape;73;p2"/>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Barlow"/>
                  <a:ea typeface="Barlow"/>
                  <a:cs typeface="Barlow"/>
                  <a:sym typeface="Barlow"/>
                </a:rPr>
                <a:t>2</a:t>
              </a:r>
              <a:endParaRPr sz="600" b="0" i="0" u="none" strike="noStrike" cap="none">
                <a:solidFill>
                  <a:schemeClr val="dk2"/>
                </a:solidFill>
                <a:latin typeface="Barlow"/>
                <a:ea typeface="Barlow"/>
                <a:cs typeface="Barlow"/>
                <a:sym typeface="Barlow"/>
              </a:endParaRPr>
            </a:p>
          </p:txBody>
        </p:sp>
      </p:grpSp>
      <p:sp>
        <p:nvSpPr>
          <p:cNvPr id="74" name="Google Shape;74;p2"/>
          <p:cNvSpPr txBox="1"/>
          <p:nvPr/>
        </p:nvSpPr>
        <p:spPr>
          <a:xfrm>
            <a:off x="1466495" y="1596791"/>
            <a:ext cx="1286400" cy="139362"/>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b="1" i="0" u="none" strike="noStrike" cap="none">
                <a:solidFill>
                  <a:srgbClr val="292929"/>
                </a:solidFill>
                <a:latin typeface="Barlow"/>
                <a:ea typeface="Barlow"/>
                <a:cs typeface="Barlow"/>
                <a:sym typeface="Barlow"/>
              </a:rPr>
              <a:t>Use Case Introduction</a:t>
            </a:r>
            <a:endParaRPr/>
          </a:p>
        </p:txBody>
      </p:sp>
      <p:sp>
        <p:nvSpPr>
          <p:cNvPr id="75" name="Google Shape;75;p2"/>
          <p:cNvSpPr txBox="1"/>
          <p:nvPr/>
        </p:nvSpPr>
        <p:spPr>
          <a:xfrm>
            <a:off x="3690342" y="1596791"/>
            <a:ext cx="745180" cy="152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b="1" i="0" u="none" strike="noStrike" cap="none">
                <a:solidFill>
                  <a:srgbClr val="292929"/>
                </a:solidFill>
                <a:latin typeface="Barlow"/>
                <a:ea typeface="Barlow"/>
                <a:cs typeface="Barlow"/>
                <a:sym typeface="Barlow"/>
              </a:rPr>
              <a:t>Data Cleaning</a:t>
            </a:r>
            <a:endParaRPr/>
          </a:p>
        </p:txBody>
      </p:sp>
      <p:sp>
        <p:nvSpPr>
          <p:cNvPr id="76" name="Google Shape;76;p2"/>
          <p:cNvSpPr txBox="1"/>
          <p:nvPr/>
        </p:nvSpPr>
        <p:spPr>
          <a:xfrm>
            <a:off x="5518941" y="1610227"/>
            <a:ext cx="1120695" cy="139363"/>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b="1" i="0" u="none" strike="noStrike" cap="none">
                <a:solidFill>
                  <a:srgbClr val="292929"/>
                </a:solidFill>
                <a:latin typeface="Barlow"/>
                <a:ea typeface="Barlow"/>
                <a:cs typeface="Barlow"/>
                <a:sym typeface="Barlow"/>
              </a:rPr>
              <a:t>Features Engineering </a:t>
            </a:r>
            <a:endParaRPr/>
          </a:p>
        </p:txBody>
      </p:sp>
      <p:sp>
        <p:nvSpPr>
          <p:cNvPr id="77" name="Google Shape;77;p2"/>
          <p:cNvSpPr txBox="1"/>
          <p:nvPr/>
        </p:nvSpPr>
        <p:spPr>
          <a:xfrm>
            <a:off x="2065828" y="4062804"/>
            <a:ext cx="1918236" cy="17680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b="1" i="0" u="none" strike="noStrike" cap="none">
                <a:solidFill>
                  <a:srgbClr val="292929"/>
                </a:solidFill>
                <a:latin typeface="Barlow"/>
                <a:ea typeface="Barlow"/>
                <a:cs typeface="Barlow"/>
                <a:sym typeface="Barlow"/>
              </a:rPr>
              <a:t>Dataset understanding using EDA</a:t>
            </a:r>
            <a:endParaRPr/>
          </a:p>
        </p:txBody>
      </p:sp>
      <p:sp>
        <p:nvSpPr>
          <p:cNvPr id="78" name="Google Shape;78;p2"/>
          <p:cNvSpPr txBox="1"/>
          <p:nvPr/>
        </p:nvSpPr>
        <p:spPr>
          <a:xfrm>
            <a:off x="4446239" y="4049891"/>
            <a:ext cx="1286400" cy="17601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b="1" i="0" u="none" strike="noStrike" cap="none">
                <a:solidFill>
                  <a:srgbClr val="292929"/>
                </a:solidFill>
                <a:latin typeface="Barlow"/>
                <a:ea typeface="Barlow"/>
                <a:cs typeface="Barlow"/>
                <a:sym typeface="Barlow"/>
              </a:rPr>
              <a:t>Correlations with Label</a:t>
            </a:r>
            <a:endParaRPr/>
          </a:p>
        </p:txBody>
      </p:sp>
      <p:sp>
        <p:nvSpPr>
          <p:cNvPr id="79" name="Google Shape;79;p2"/>
          <p:cNvSpPr txBox="1"/>
          <p:nvPr/>
        </p:nvSpPr>
        <p:spPr>
          <a:xfrm>
            <a:off x="6699444" y="4049700"/>
            <a:ext cx="924908" cy="18263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b="1" i="0" u="none" strike="noStrike" cap="none">
                <a:solidFill>
                  <a:srgbClr val="292929"/>
                </a:solidFill>
                <a:latin typeface="Barlow"/>
                <a:ea typeface="Barlow"/>
                <a:cs typeface="Barlow"/>
                <a:sym typeface="Barlow"/>
              </a:rPr>
              <a:t>Model Evaluation</a:t>
            </a:r>
            <a:endParaRPr/>
          </a:p>
        </p:txBody>
      </p:sp>
      <p:pic>
        <p:nvPicPr>
          <p:cNvPr id="80" name="Google Shape;80;p2"/>
          <p:cNvPicPr preferRelativeResize="0"/>
          <p:nvPr/>
        </p:nvPicPr>
        <p:blipFill rotWithShape="1">
          <a:blip r:embed="rId3">
            <a:alphaModFix/>
          </a:blip>
          <a:srcRect/>
          <a:stretch/>
        </p:blipFill>
        <p:spPr>
          <a:xfrm>
            <a:off x="4943198" y="4216632"/>
            <a:ext cx="281671" cy="282719"/>
          </a:xfrm>
          <a:prstGeom prst="rect">
            <a:avLst/>
          </a:prstGeom>
          <a:noFill/>
          <a:ln>
            <a:noFill/>
          </a:ln>
        </p:spPr>
      </p:pic>
      <p:pic>
        <p:nvPicPr>
          <p:cNvPr id="81" name="Google Shape;81;p2"/>
          <p:cNvPicPr preferRelativeResize="0"/>
          <p:nvPr/>
        </p:nvPicPr>
        <p:blipFill rotWithShape="1">
          <a:blip r:embed="rId4">
            <a:alphaModFix/>
          </a:blip>
          <a:srcRect/>
          <a:stretch/>
        </p:blipFill>
        <p:spPr>
          <a:xfrm>
            <a:off x="5926659" y="1274805"/>
            <a:ext cx="294806" cy="379820"/>
          </a:xfrm>
          <a:prstGeom prst="rect">
            <a:avLst/>
          </a:prstGeom>
          <a:noFill/>
          <a:ln>
            <a:noFill/>
          </a:ln>
        </p:spPr>
      </p:pic>
      <p:pic>
        <p:nvPicPr>
          <p:cNvPr id="82" name="Google Shape;82;p2"/>
          <p:cNvPicPr preferRelativeResize="0"/>
          <p:nvPr/>
        </p:nvPicPr>
        <p:blipFill rotWithShape="1">
          <a:blip r:embed="rId5">
            <a:alphaModFix/>
          </a:blip>
          <a:srcRect/>
          <a:stretch/>
        </p:blipFill>
        <p:spPr>
          <a:xfrm>
            <a:off x="1867851" y="1285239"/>
            <a:ext cx="234396" cy="313302"/>
          </a:xfrm>
          <a:prstGeom prst="rect">
            <a:avLst/>
          </a:prstGeom>
          <a:noFill/>
          <a:ln>
            <a:noFill/>
          </a:ln>
        </p:spPr>
      </p:pic>
      <p:pic>
        <p:nvPicPr>
          <p:cNvPr id="83" name="Google Shape;83;p2"/>
          <p:cNvPicPr preferRelativeResize="0"/>
          <p:nvPr/>
        </p:nvPicPr>
        <p:blipFill rotWithShape="1">
          <a:blip r:embed="rId6">
            <a:alphaModFix/>
          </a:blip>
          <a:srcRect/>
          <a:stretch/>
        </p:blipFill>
        <p:spPr>
          <a:xfrm>
            <a:off x="6992812" y="4223457"/>
            <a:ext cx="267797" cy="256846"/>
          </a:xfrm>
          <a:prstGeom prst="rect">
            <a:avLst/>
          </a:prstGeom>
          <a:noFill/>
          <a:ln>
            <a:noFill/>
          </a:ln>
        </p:spPr>
      </p:pic>
      <p:pic>
        <p:nvPicPr>
          <p:cNvPr id="84" name="Google Shape;84;p2"/>
          <p:cNvPicPr preferRelativeResize="0"/>
          <p:nvPr/>
        </p:nvPicPr>
        <p:blipFill rotWithShape="1">
          <a:blip r:embed="rId7">
            <a:alphaModFix/>
          </a:blip>
          <a:srcRect/>
          <a:stretch/>
        </p:blipFill>
        <p:spPr>
          <a:xfrm>
            <a:off x="2938525" y="4236061"/>
            <a:ext cx="267102" cy="270114"/>
          </a:xfrm>
          <a:prstGeom prst="rect">
            <a:avLst/>
          </a:prstGeom>
          <a:noFill/>
          <a:ln>
            <a:noFill/>
          </a:ln>
        </p:spPr>
      </p:pic>
      <p:pic>
        <p:nvPicPr>
          <p:cNvPr id="85" name="Google Shape;85;p2"/>
          <p:cNvPicPr preferRelativeResize="0"/>
          <p:nvPr/>
        </p:nvPicPr>
        <p:blipFill rotWithShape="1">
          <a:blip r:embed="rId8">
            <a:alphaModFix/>
          </a:blip>
          <a:srcRect/>
          <a:stretch/>
        </p:blipFill>
        <p:spPr>
          <a:xfrm>
            <a:off x="3888809" y="1292962"/>
            <a:ext cx="324609" cy="2937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0"/>
          <p:cNvSpPr txBox="1">
            <a:spLocks noGrp="1"/>
          </p:cNvSpPr>
          <p:nvPr>
            <p:ph type="title"/>
          </p:nvPr>
        </p:nvSpPr>
        <p:spPr>
          <a:xfrm>
            <a:off x="457200" y="681800"/>
            <a:ext cx="6640286"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solidFill>
                  <a:srgbClr val="007BB9"/>
                </a:solidFill>
                <a:latin typeface="Raleway"/>
                <a:ea typeface="Raleway"/>
                <a:cs typeface="Raleway"/>
                <a:sym typeface="Raleway"/>
              </a:rPr>
              <a:t>Core Customer Services and Churn</a:t>
            </a:r>
            <a:endParaRPr sz="3600" b="1">
              <a:latin typeface="Raleway"/>
              <a:ea typeface="Raleway"/>
              <a:cs typeface="Raleway"/>
              <a:sym typeface="Raleway"/>
            </a:endParaRPr>
          </a:p>
        </p:txBody>
      </p:sp>
      <p:sp>
        <p:nvSpPr>
          <p:cNvPr id="495" name="Google Shape;495;p20"/>
          <p:cNvSpPr txBox="1">
            <a:spLocks noGrp="1"/>
          </p:cNvSpPr>
          <p:nvPr>
            <p:ph type="body" idx="1"/>
          </p:nvPr>
        </p:nvSpPr>
        <p:spPr>
          <a:xfrm>
            <a:off x="1603610" y="1541891"/>
            <a:ext cx="8550323" cy="387510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sz="1600"/>
          </a:p>
          <a:p>
            <a:pPr marL="0" lvl="0" indent="0" algn="l" rtl="0">
              <a:lnSpc>
                <a:spcPct val="110000"/>
              </a:lnSpc>
              <a:spcBef>
                <a:spcPts val="600"/>
              </a:spcBef>
              <a:spcAft>
                <a:spcPts val="0"/>
              </a:spcAft>
              <a:buSzPts val="1800"/>
              <a:buNone/>
            </a:pPr>
            <a:endParaRPr sz="1600"/>
          </a:p>
        </p:txBody>
      </p:sp>
      <p:sp>
        <p:nvSpPr>
          <p:cNvPr id="496" name="Google Shape;496;p2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20</a:t>
            </a:fld>
            <a:endParaRPr>
              <a:solidFill>
                <a:srgbClr val="007BB9"/>
              </a:solidFill>
            </a:endParaRPr>
          </a:p>
        </p:txBody>
      </p:sp>
      <p:pic>
        <p:nvPicPr>
          <p:cNvPr id="497" name="Google Shape;497;p20"/>
          <p:cNvPicPr preferRelativeResize="0"/>
          <p:nvPr/>
        </p:nvPicPr>
        <p:blipFill rotWithShape="1">
          <a:blip r:embed="rId3">
            <a:alphaModFix/>
          </a:blip>
          <a:srcRect/>
          <a:stretch/>
        </p:blipFill>
        <p:spPr>
          <a:xfrm>
            <a:off x="1848965" y="3587442"/>
            <a:ext cx="4521173" cy="1507058"/>
          </a:xfrm>
          <a:prstGeom prst="rect">
            <a:avLst/>
          </a:prstGeom>
          <a:noFill/>
          <a:ln>
            <a:noFill/>
          </a:ln>
        </p:spPr>
      </p:pic>
      <p:sp>
        <p:nvSpPr>
          <p:cNvPr id="498" name="Google Shape;498;p20"/>
          <p:cNvSpPr txBox="1"/>
          <p:nvPr/>
        </p:nvSpPr>
        <p:spPr>
          <a:xfrm>
            <a:off x="487646" y="1603307"/>
            <a:ext cx="7653244" cy="1816157"/>
          </a:xfrm>
          <a:prstGeom prst="rect">
            <a:avLst/>
          </a:prstGeom>
          <a:noFill/>
          <a:ln>
            <a:noFill/>
          </a:ln>
        </p:spPr>
        <p:txBody>
          <a:bodyPr spcFirstLastPara="1" wrap="square" lIns="0" tIns="0" rIns="0" bIns="0" anchor="t" anchorCtr="0">
            <a:noAutofit/>
          </a:bodyPr>
          <a:lstStyle/>
          <a:p>
            <a:pPr marL="114300" marR="0" lvl="0" indent="0" algn="l" rtl="0">
              <a:lnSpc>
                <a:spcPct val="110000"/>
              </a:lnSpc>
              <a:spcBef>
                <a:spcPts val="600"/>
              </a:spcBef>
              <a:spcAft>
                <a:spcPts val="0"/>
              </a:spcAft>
              <a:buClr>
                <a:schemeClr val="accent1"/>
              </a:buClr>
              <a:buSzPts val="1800"/>
              <a:buFont typeface="Barlow Light"/>
              <a:buNone/>
            </a:pPr>
            <a:r>
              <a:rPr lang="en-US" sz="1800" b="1" i="0" u="none" strike="noStrike" cap="none">
                <a:solidFill>
                  <a:schemeClr val="dk1"/>
                </a:solidFill>
                <a:latin typeface="Barlow Light"/>
                <a:ea typeface="Barlow Light"/>
                <a:cs typeface="Barlow Light"/>
                <a:sym typeface="Barlow Light"/>
              </a:rPr>
              <a:t>Plots Insights: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Since both phone subscribers and non-phone subscribers experience churn nearly at the same rate, phone service has no substantial effect on churn</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Clients with multiple lines service have higher churn rate</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Clients with ‘Fiber optic’ internet service tend to significantly churn more frequently, compared to clients with ‘DSL’ and those without internet service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21"/>
          <p:cNvSpPr txBox="1">
            <a:spLocks noGrp="1"/>
          </p:cNvSpPr>
          <p:nvPr>
            <p:ph type="title"/>
          </p:nvPr>
        </p:nvSpPr>
        <p:spPr>
          <a:xfrm>
            <a:off x="457200" y="681800"/>
            <a:ext cx="6640286"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solidFill>
                  <a:srgbClr val="007BB9"/>
                </a:solidFill>
                <a:latin typeface="Raleway"/>
                <a:ea typeface="Raleway"/>
                <a:cs typeface="Raleway"/>
                <a:sym typeface="Raleway"/>
              </a:rPr>
              <a:t>Extra Customer Services and Churn</a:t>
            </a:r>
            <a:endParaRPr sz="3600" b="1">
              <a:latin typeface="Raleway"/>
              <a:ea typeface="Raleway"/>
              <a:cs typeface="Raleway"/>
              <a:sym typeface="Raleway"/>
            </a:endParaRPr>
          </a:p>
        </p:txBody>
      </p:sp>
      <p:sp>
        <p:nvSpPr>
          <p:cNvPr id="504" name="Google Shape;504;p21"/>
          <p:cNvSpPr txBox="1">
            <a:spLocks noGrp="1"/>
          </p:cNvSpPr>
          <p:nvPr>
            <p:ph type="body" idx="1"/>
          </p:nvPr>
        </p:nvSpPr>
        <p:spPr>
          <a:xfrm>
            <a:off x="457198" y="1174261"/>
            <a:ext cx="8598091" cy="387510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sz="1600"/>
          </a:p>
          <a:p>
            <a:pPr marL="0" lvl="0" indent="0" algn="l" rtl="0">
              <a:lnSpc>
                <a:spcPct val="110000"/>
              </a:lnSpc>
              <a:spcBef>
                <a:spcPts val="600"/>
              </a:spcBef>
              <a:spcAft>
                <a:spcPts val="0"/>
              </a:spcAft>
              <a:buSzPts val="1800"/>
              <a:buNone/>
            </a:pPr>
            <a:endParaRPr sz="1600"/>
          </a:p>
        </p:txBody>
      </p:sp>
      <p:sp>
        <p:nvSpPr>
          <p:cNvPr id="505" name="Google Shape;505;p2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21</a:t>
            </a:fld>
            <a:endParaRPr>
              <a:solidFill>
                <a:srgbClr val="007BB9"/>
              </a:solidFill>
            </a:endParaRPr>
          </a:p>
        </p:txBody>
      </p:sp>
      <p:sp>
        <p:nvSpPr>
          <p:cNvPr id="506" name="Google Shape;506;p21"/>
          <p:cNvSpPr txBox="1"/>
          <p:nvPr/>
        </p:nvSpPr>
        <p:spPr>
          <a:xfrm>
            <a:off x="345607" y="1631470"/>
            <a:ext cx="3741897" cy="3281728"/>
          </a:xfrm>
          <a:prstGeom prst="rect">
            <a:avLst/>
          </a:prstGeom>
          <a:noFill/>
          <a:ln>
            <a:noFill/>
          </a:ln>
        </p:spPr>
        <p:txBody>
          <a:bodyPr spcFirstLastPara="1" wrap="square" lIns="0" tIns="0" rIns="0" bIns="0" anchor="t" anchorCtr="0">
            <a:noAutofit/>
          </a:bodyPr>
          <a:lstStyle/>
          <a:p>
            <a:pPr marL="114300" marR="0" lvl="0" indent="0" algn="l" rtl="0">
              <a:lnSpc>
                <a:spcPct val="110000"/>
              </a:lnSpc>
              <a:spcBef>
                <a:spcPts val="600"/>
              </a:spcBef>
              <a:spcAft>
                <a:spcPts val="0"/>
              </a:spcAft>
              <a:buClr>
                <a:schemeClr val="accent1"/>
              </a:buClr>
              <a:buSzPts val="1800"/>
              <a:buFont typeface="Barlow Light"/>
              <a:buNone/>
            </a:pPr>
            <a:r>
              <a:rPr lang="en-US" sz="1800" b="1" i="0" u="none" strike="noStrike" cap="none">
                <a:solidFill>
                  <a:schemeClr val="dk1"/>
                </a:solidFill>
                <a:latin typeface="Barlow Light"/>
                <a:ea typeface="Barlow Light"/>
                <a:cs typeface="Barlow Light"/>
                <a:sym typeface="Barlow Light"/>
              </a:rPr>
              <a:t>Plots Insights: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Clients who utilize the following services are less likely to churn than those who do not: </a:t>
            </a:r>
            <a:endParaRPr/>
          </a:p>
          <a:p>
            <a:pPr marL="914400" marR="0" lvl="1" indent="-342900" algn="just" rtl="0">
              <a:lnSpc>
                <a:spcPct val="110000"/>
              </a:lnSpc>
              <a:spcBef>
                <a:spcPts val="0"/>
              </a:spcBef>
              <a:spcAft>
                <a:spcPts val="0"/>
              </a:spcAft>
              <a:buClr>
                <a:schemeClr val="accent1"/>
              </a:buClr>
              <a:buSzPts val="1800"/>
              <a:buFont typeface="Barlow Light"/>
              <a:buChar char="▹"/>
            </a:pPr>
            <a:r>
              <a:rPr lang="en-US" sz="1200" b="0" i="0" u="none" strike="noStrike" cap="none">
                <a:solidFill>
                  <a:schemeClr val="dk1"/>
                </a:solidFill>
                <a:latin typeface="Barlow Light"/>
                <a:ea typeface="Barlow Light"/>
                <a:cs typeface="Barlow Light"/>
                <a:sym typeface="Barlow Light"/>
              </a:rPr>
              <a:t>Online security</a:t>
            </a:r>
            <a:endParaRPr/>
          </a:p>
          <a:p>
            <a:pPr marL="914400" marR="0" lvl="1" indent="-342900" algn="just" rtl="0">
              <a:lnSpc>
                <a:spcPct val="110000"/>
              </a:lnSpc>
              <a:spcBef>
                <a:spcPts val="0"/>
              </a:spcBef>
              <a:spcAft>
                <a:spcPts val="0"/>
              </a:spcAft>
              <a:buClr>
                <a:schemeClr val="accent1"/>
              </a:buClr>
              <a:buSzPts val="1800"/>
              <a:buFont typeface="Barlow Light"/>
              <a:buChar char="▹"/>
            </a:pPr>
            <a:r>
              <a:rPr lang="en-US" sz="1200" b="0" i="0" u="none" strike="noStrike" cap="none">
                <a:solidFill>
                  <a:schemeClr val="dk1"/>
                </a:solidFill>
                <a:latin typeface="Barlow Light"/>
                <a:ea typeface="Barlow Light"/>
                <a:cs typeface="Barlow Light"/>
                <a:sym typeface="Barlow Light"/>
              </a:rPr>
              <a:t>Online backup</a:t>
            </a:r>
            <a:endParaRPr/>
          </a:p>
          <a:p>
            <a:pPr marL="914400" marR="0" lvl="1" indent="-342900" algn="just" rtl="0">
              <a:lnSpc>
                <a:spcPct val="110000"/>
              </a:lnSpc>
              <a:spcBef>
                <a:spcPts val="0"/>
              </a:spcBef>
              <a:spcAft>
                <a:spcPts val="0"/>
              </a:spcAft>
              <a:buClr>
                <a:schemeClr val="accent1"/>
              </a:buClr>
              <a:buSzPts val="1800"/>
              <a:buFont typeface="Barlow Light"/>
              <a:buChar char="▹"/>
            </a:pPr>
            <a:r>
              <a:rPr lang="en-US" sz="1200" b="0" i="0" u="none" strike="noStrike" cap="none">
                <a:solidFill>
                  <a:schemeClr val="dk1"/>
                </a:solidFill>
                <a:latin typeface="Barlow Light"/>
                <a:ea typeface="Barlow Light"/>
                <a:cs typeface="Barlow Light"/>
                <a:sym typeface="Barlow Light"/>
              </a:rPr>
              <a:t>Device protection</a:t>
            </a:r>
            <a:endParaRPr/>
          </a:p>
          <a:p>
            <a:pPr marL="914400" marR="0" lvl="1" indent="-342900" algn="just" rtl="0">
              <a:lnSpc>
                <a:spcPct val="110000"/>
              </a:lnSpc>
              <a:spcBef>
                <a:spcPts val="0"/>
              </a:spcBef>
              <a:spcAft>
                <a:spcPts val="0"/>
              </a:spcAft>
              <a:buClr>
                <a:schemeClr val="accent1"/>
              </a:buClr>
              <a:buSzPts val="1800"/>
              <a:buFont typeface="Barlow Light"/>
              <a:buChar char="▹"/>
            </a:pPr>
            <a:r>
              <a:rPr lang="en-US" sz="1200" b="0" i="0" u="none" strike="noStrike" cap="none">
                <a:solidFill>
                  <a:schemeClr val="dk1"/>
                </a:solidFill>
                <a:latin typeface="Barlow Light"/>
                <a:ea typeface="Barlow Light"/>
                <a:cs typeface="Barlow Light"/>
                <a:sym typeface="Barlow Light"/>
              </a:rPr>
              <a:t>Tech support </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Surprisingly, we noticed an opposite trend when it comes to streaming TV and movies: clients who utilize these services churn at a higher rate than those who don't</a:t>
            </a:r>
            <a:endParaRPr/>
          </a:p>
        </p:txBody>
      </p:sp>
      <p:pic>
        <p:nvPicPr>
          <p:cNvPr id="507" name="Google Shape;507;p21"/>
          <p:cNvPicPr preferRelativeResize="0"/>
          <p:nvPr/>
        </p:nvPicPr>
        <p:blipFill rotWithShape="1">
          <a:blip r:embed="rId3">
            <a:alphaModFix/>
          </a:blip>
          <a:srcRect/>
          <a:stretch/>
        </p:blipFill>
        <p:spPr>
          <a:xfrm>
            <a:off x="4376986" y="2148890"/>
            <a:ext cx="4463884" cy="2709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2"/>
          <p:cNvSpPr txBox="1">
            <a:spLocks noGrp="1"/>
          </p:cNvSpPr>
          <p:nvPr>
            <p:ph type="title"/>
          </p:nvPr>
        </p:nvSpPr>
        <p:spPr>
          <a:xfrm>
            <a:off x="457199" y="681800"/>
            <a:ext cx="7731457"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solidFill>
                  <a:srgbClr val="007BB9"/>
                </a:solidFill>
                <a:latin typeface="Raleway"/>
                <a:ea typeface="Raleway"/>
                <a:cs typeface="Raleway"/>
                <a:sym typeface="Raleway"/>
              </a:rPr>
              <a:t>Customer Account and Churn [1/2]</a:t>
            </a:r>
            <a:endParaRPr sz="3600" b="1">
              <a:latin typeface="Raleway"/>
              <a:ea typeface="Raleway"/>
              <a:cs typeface="Raleway"/>
              <a:sym typeface="Raleway"/>
            </a:endParaRPr>
          </a:p>
        </p:txBody>
      </p:sp>
      <p:sp>
        <p:nvSpPr>
          <p:cNvPr id="513" name="Google Shape;513;p22"/>
          <p:cNvSpPr txBox="1">
            <a:spLocks noGrp="1"/>
          </p:cNvSpPr>
          <p:nvPr>
            <p:ph type="body" idx="1"/>
          </p:nvPr>
        </p:nvSpPr>
        <p:spPr>
          <a:xfrm>
            <a:off x="457199" y="1174261"/>
            <a:ext cx="8425544" cy="387510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sz="1600"/>
          </a:p>
          <a:p>
            <a:pPr marL="0" lvl="0" indent="0" algn="l" rtl="0">
              <a:lnSpc>
                <a:spcPct val="110000"/>
              </a:lnSpc>
              <a:spcBef>
                <a:spcPts val="600"/>
              </a:spcBef>
              <a:spcAft>
                <a:spcPts val="0"/>
              </a:spcAft>
              <a:buSzPts val="1800"/>
              <a:buNone/>
            </a:pPr>
            <a:endParaRPr sz="1600"/>
          </a:p>
        </p:txBody>
      </p:sp>
      <p:sp>
        <p:nvSpPr>
          <p:cNvPr id="514" name="Google Shape;514;p2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22</a:t>
            </a:fld>
            <a:endParaRPr>
              <a:solidFill>
                <a:srgbClr val="007BB9"/>
              </a:solidFill>
            </a:endParaRPr>
          </a:p>
        </p:txBody>
      </p:sp>
      <p:pic>
        <p:nvPicPr>
          <p:cNvPr id="515" name="Google Shape;515;p22"/>
          <p:cNvPicPr preferRelativeResize="0"/>
          <p:nvPr/>
        </p:nvPicPr>
        <p:blipFill rotWithShape="1">
          <a:blip r:embed="rId3">
            <a:alphaModFix/>
          </a:blip>
          <a:srcRect/>
          <a:stretch/>
        </p:blipFill>
        <p:spPr>
          <a:xfrm>
            <a:off x="4212002" y="2356244"/>
            <a:ext cx="2455918" cy="1273439"/>
          </a:xfrm>
          <a:prstGeom prst="rect">
            <a:avLst/>
          </a:prstGeom>
          <a:noFill/>
          <a:ln>
            <a:noFill/>
          </a:ln>
        </p:spPr>
      </p:pic>
      <p:pic>
        <p:nvPicPr>
          <p:cNvPr id="516" name="Google Shape;516;p22"/>
          <p:cNvPicPr preferRelativeResize="0"/>
          <p:nvPr/>
        </p:nvPicPr>
        <p:blipFill rotWithShape="1">
          <a:blip r:embed="rId4">
            <a:alphaModFix/>
          </a:blip>
          <a:srcRect/>
          <a:stretch/>
        </p:blipFill>
        <p:spPr>
          <a:xfrm>
            <a:off x="6768154" y="2316565"/>
            <a:ext cx="2141633" cy="1313118"/>
          </a:xfrm>
          <a:prstGeom prst="rect">
            <a:avLst/>
          </a:prstGeom>
          <a:noFill/>
          <a:ln>
            <a:noFill/>
          </a:ln>
        </p:spPr>
      </p:pic>
      <p:pic>
        <p:nvPicPr>
          <p:cNvPr id="517" name="Google Shape;517;p22"/>
          <p:cNvPicPr preferRelativeResize="0"/>
          <p:nvPr/>
        </p:nvPicPr>
        <p:blipFill rotWithShape="1">
          <a:blip r:embed="rId5">
            <a:alphaModFix/>
          </a:blip>
          <a:srcRect/>
          <a:stretch/>
        </p:blipFill>
        <p:spPr>
          <a:xfrm>
            <a:off x="4710523" y="3716189"/>
            <a:ext cx="3624263" cy="1204913"/>
          </a:xfrm>
          <a:prstGeom prst="rect">
            <a:avLst/>
          </a:prstGeom>
          <a:noFill/>
          <a:ln>
            <a:noFill/>
          </a:ln>
        </p:spPr>
      </p:pic>
      <p:sp>
        <p:nvSpPr>
          <p:cNvPr id="518" name="Google Shape;518;p22"/>
          <p:cNvSpPr txBox="1"/>
          <p:nvPr/>
        </p:nvSpPr>
        <p:spPr>
          <a:xfrm>
            <a:off x="345608" y="1535934"/>
            <a:ext cx="3552156" cy="3281728"/>
          </a:xfrm>
          <a:prstGeom prst="rect">
            <a:avLst/>
          </a:prstGeom>
          <a:noFill/>
          <a:ln>
            <a:noFill/>
          </a:ln>
        </p:spPr>
        <p:txBody>
          <a:bodyPr spcFirstLastPara="1" wrap="square" lIns="0" tIns="0" rIns="0" bIns="0" anchor="t" anchorCtr="0">
            <a:noAutofit/>
          </a:bodyPr>
          <a:lstStyle/>
          <a:p>
            <a:pPr marL="114300" marR="0" lvl="0" indent="0" algn="l" rtl="0">
              <a:lnSpc>
                <a:spcPct val="110000"/>
              </a:lnSpc>
              <a:spcBef>
                <a:spcPts val="600"/>
              </a:spcBef>
              <a:spcAft>
                <a:spcPts val="0"/>
              </a:spcAft>
              <a:buClr>
                <a:schemeClr val="accent1"/>
              </a:buClr>
              <a:buSzPts val="1800"/>
              <a:buFont typeface="Barlow Light"/>
              <a:buNone/>
            </a:pPr>
            <a:r>
              <a:rPr lang="en-US" sz="1800" b="1" i="0" u="none" strike="noStrike" cap="none">
                <a:solidFill>
                  <a:schemeClr val="dk1"/>
                </a:solidFill>
                <a:latin typeface="Barlow Light"/>
                <a:ea typeface="Barlow Light"/>
                <a:cs typeface="Barlow Light"/>
                <a:sym typeface="Barlow Light"/>
              </a:rPr>
              <a:t>Plots Insights: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Clients with ‘Month-to-month’ contract are significantly more likely to churn than those with 1-year or 2-year contracts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Clients who receive paperless billing typically leave more frequently than those who do not</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Clients who pay with an electronic check have a substantially greater churn rate than those who do so with a mailed check, a bank transfer, or a credit card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3"/>
          <p:cNvSpPr txBox="1">
            <a:spLocks noGrp="1"/>
          </p:cNvSpPr>
          <p:nvPr>
            <p:ph type="title"/>
          </p:nvPr>
        </p:nvSpPr>
        <p:spPr>
          <a:xfrm>
            <a:off x="457199" y="681800"/>
            <a:ext cx="7738281"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solidFill>
                  <a:srgbClr val="007BB9"/>
                </a:solidFill>
                <a:latin typeface="Raleway"/>
                <a:ea typeface="Raleway"/>
                <a:cs typeface="Raleway"/>
                <a:sym typeface="Raleway"/>
              </a:rPr>
              <a:t>Customer Account and Churn [2/2]</a:t>
            </a:r>
            <a:endParaRPr sz="3600" b="1">
              <a:latin typeface="Raleway"/>
              <a:ea typeface="Raleway"/>
              <a:cs typeface="Raleway"/>
              <a:sym typeface="Raleway"/>
            </a:endParaRPr>
          </a:p>
        </p:txBody>
      </p:sp>
      <p:sp>
        <p:nvSpPr>
          <p:cNvPr id="524" name="Google Shape;524;p23"/>
          <p:cNvSpPr txBox="1">
            <a:spLocks noGrp="1"/>
          </p:cNvSpPr>
          <p:nvPr>
            <p:ph type="body" idx="1"/>
          </p:nvPr>
        </p:nvSpPr>
        <p:spPr>
          <a:xfrm>
            <a:off x="457199" y="1174261"/>
            <a:ext cx="8425544" cy="3875109"/>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endParaRPr sz="1600"/>
          </a:p>
          <a:p>
            <a:pPr marL="0" lvl="0" indent="0" algn="l" rtl="0">
              <a:lnSpc>
                <a:spcPct val="110000"/>
              </a:lnSpc>
              <a:spcBef>
                <a:spcPts val="600"/>
              </a:spcBef>
              <a:spcAft>
                <a:spcPts val="0"/>
              </a:spcAft>
              <a:buSzPts val="1800"/>
              <a:buNone/>
            </a:pPr>
            <a:endParaRPr sz="1600"/>
          </a:p>
        </p:txBody>
      </p:sp>
      <p:sp>
        <p:nvSpPr>
          <p:cNvPr id="525" name="Google Shape;525;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23</a:t>
            </a:fld>
            <a:endParaRPr>
              <a:solidFill>
                <a:srgbClr val="007BB9"/>
              </a:solidFill>
            </a:endParaRPr>
          </a:p>
        </p:txBody>
      </p:sp>
      <p:pic>
        <p:nvPicPr>
          <p:cNvPr id="526" name="Google Shape;526;p23"/>
          <p:cNvPicPr preferRelativeResize="0"/>
          <p:nvPr/>
        </p:nvPicPr>
        <p:blipFill rotWithShape="1">
          <a:blip r:embed="rId3">
            <a:alphaModFix/>
          </a:blip>
          <a:srcRect/>
          <a:stretch/>
        </p:blipFill>
        <p:spPr>
          <a:xfrm>
            <a:off x="5818554" y="3467855"/>
            <a:ext cx="2195614" cy="1581515"/>
          </a:xfrm>
          <a:prstGeom prst="rect">
            <a:avLst/>
          </a:prstGeom>
          <a:noFill/>
          <a:ln>
            <a:noFill/>
          </a:ln>
        </p:spPr>
      </p:pic>
      <p:pic>
        <p:nvPicPr>
          <p:cNvPr id="527" name="Google Shape;527;p23"/>
          <p:cNvPicPr preferRelativeResize="0"/>
          <p:nvPr/>
        </p:nvPicPr>
        <p:blipFill rotWithShape="1">
          <a:blip r:embed="rId4">
            <a:alphaModFix/>
          </a:blip>
          <a:srcRect/>
          <a:stretch/>
        </p:blipFill>
        <p:spPr>
          <a:xfrm>
            <a:off x="3234163" y="3467855"/>
            <a:ext cx="2193984" cy="1581515"/>
          </a:xfrm>
          <a:prstGeom prst="rect">
            <a:avLst/>
          </a:prstGeom>
          <a:noFill/>
          <a:ln>
            <a:noFill/>
          </a:ln>
        </p:spPr>
      </p:pic>
      <p:pic>
        <p:nvPicPr>
          <p:cNvPr id="528" name="Google Shape;528;p23"/>
          <p:cNvPicPr preferRelativeResize="0"/>
          <p:nvPr/>
        </p:nvPicPr>
        <p:blipFill rotWithShape="1">
          <a:blip r:embed="rId5">
            <a:alphaModFix/>
          </a:blip>
          <a:srcRect/>
          <a:stretch/>
        </p:blipFill>
        <p:spPr>
          <a:xfrm>
            <a:off x="682522" y="3467856"/>
            <a:ext cx="2158895" cy="1581516"/>
          </a:xfrm>
          <a:prstGeom prst="rect">
            <a:avLst/>
          </a:prstGeom>
          <a:noFill/>
          <a:ln>
            <a:noFill/>
          </a:ln>
        </p:spPr>
      </p:pic>
      <p:sp>
        <p:nvSpPr>
          <p:cNvPr id="529" name="Google Shape;529;p23"/>
          <p:cNvSpPr txBox="1"/>
          <p:nvPr/>
        </p:nvSpPr>
        <p:spPr>
          <a:xfrm>
            <a:off x="682522" y="1348883"/>
            <a:ext cx="5697806" cy="1462556"/>
          </a:xfrm>
          <a:prstGeom prst="rect">
            <a:avLst/>
          </a:prstGeom>
          <a:noFill/>
          <a:ln>
            <a:noFill/>
          </a:ln>
        </p:spPr>
        <p:txBody>
          <a:bodyPr spcFirstLastPara="1" wrap="square" lIns="0" tIns="0" rIns="0" bIns="0" anchor="t" anchorCtr="0">
            <a:noAutofit/>
          </a:bodyPr>
          <a:lstStyle/>
          <a:p>
            <a:pPr marL="114300" marR="0" lvl="0" indent="0" algn="l" rtl="0">
              <a:lnSpc>
                <a:spcPct val="110000"/>
              </a:lnSpc>
              <a:spcBef>
                <a:spcPts val="600"/>
              </a:spcBef>
              <a:spcAft>
                <a:spcPts val="0"/>
              </a:spcAft>
              <a:buClr>
                <a:schemeClr val="accent1"/>
              </a:buClr>
              <a:buSzPts val="1800"/>
              <a:buFont typeface="Barlow Light"/>
              <a:buNone/>
            </a:pPr>
            <a:r>
              <a:rPr lang="en-US" sz="1800" b="1" i="0" u="none" strike="noStrike" cap="none">
                <a:solidFill>
                  <a:schemeClr val="dk1"/>
                </a:solidFill>
                <a:latin typeface="Barlow Light"/>
                <a:ea typeface="Barlow Light"/>
                <a:cs typeface="Barlow Light"/>
                <a:sym typeface="Barlow Light"/>
              </a:rPr>
              <a:t>Plots Insights: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Lower-tenured clients are more likely to churn</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Less frequent churn occurs among clients with higher total charges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Higher monthly fees put clients at a greater risk of leaving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24"/>
          <p:cNvSpPr txBox="1">
            <a:spLocks noGrp="1"/>
          </p:cNvSpPr>
          <p:nvPr>
            <p:ph type="title"/>
          </p:nvPr>
        </p:nvSpPr>
        <p:spPr>
          <a:xfrm>
            <a:off x="457200" y="681800"/>
            <a:ext cx="5384042"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05 Features Engineering</a:t>
            </a:r>
            <a:endParaRPr sz="3600" b="1">
              <a:latin typeface="Raleway"/>
              <a:ea typeface="Raleway"/>
              <a:cs typeface="Raleway"/>
              <a:sym typeface="Raleway"/>
            </a:endParaRPr>
          </a:p>
        </p:txBody>
      </p:sp>
      <p:sp>
        <p:nvSpPr>
          <p:cNvPr id="535" name="Google Shape;535;p24"/>
          <p:cNvSpPr txBox="1">
            <a:spLocks noGrp="1"/>
          </p:cNvSpPr>
          <p:nvPr>
            <p:ph type="body" idx="1"/>
          </p:nvPr>
        </p:nvSpPr>
        <p:spPr>
          <a:xfrm>
            <a:off x="457200" y="1301842"/>
            <a:ext cx="8372901" cy="1011454"/>
          </a:xfrm>
          <a:prstGeom prst="rect">
            <a:avLst/>
          </a:prstGeom>
          <a:noFill/>
          <a:ln>
            <a:noFill/>
          </a:ln>
        </p:spPr>
        <p:txBody>
          <a:bodyPr spcFirstLastPara="1" wrap="square" lIns="0" tIns="0" rIns="0" bIns="0" anchor="t" anchorCtr="0">
            <a:noAutofit/>
          </a:bodyPr>
          <a:lstStyle/>
          <a:p>
            <a:pPr marL="0" lvl="0" indent="0" algn="just" rtl="0">
              <a:lnSpc>
                <a:spcPct val="110000"/>
              </a:lnSpc>
              <a:spcBef>
                <a:spcPts val="600"/>
              </a:spcBef>
              <a:spcAft>
                <a:spcPts val="0"/>
              </a:spcAft>
              <a:buSzPts val="1800"/>
              <a:buNone/>
            </a:pPr>
            <a:r>
              <a:rPr lang="en-US" sz="1600"/>
              <a:t>Our objective now is to extract additional characteristics from raw data in order to improve the quality of results from the machine learning process instead of simply providing the raw data alone. </a:t>
            </a:r>
            <a:endParaRPr/>
          </a:p>
          <a:p>
            <a:pPr marL="0" lvl="0" indent="0" algn="l" rtl="0">
              <a:lnSpc>
                <a:spcPct val="110000"/>
              </a:lnSpc>
              <a:spcBef>
                <a:spcPts val="600"/>
              </a:spcBef>
              <a:spcAft>
                <a:spcPts val="0"/>
              </a:spcAft>
              <a:buSzPts val="1800"/>
              <a:buNone/>
            </a:pPr>
            <a:endParaRPr sz="1600"/>
          </a:p>
        </p:txBody>
      </p:sp>
      <p:sp>
        <p:nvSpPr>
          <p:cNvPr id="536" name="Google Shape;536;p2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24</a:t>
            </a:fld>
            <a:endParaRPr>
              <a:solidFill>
                <a:srgbClr val="007BB9"/>
              </a:solidFill>
            </a:endParaRPr>
          </a:p>
        </p:txBody>
      </p:sp>
      <p:pic>
        <p:nvPicPr>
          <p:cNvPr id="537" name="Google Shape;537;p24"/>
          <p:cNvPicPr preferRelativeResize="0"/>
          <p:nvPr/>
        </p:nvPicPr>
        <p:blipFill rotWithShape="1">
          <a:blip r:embed="rId3">
            <a:alphaModFix/>
          </a:blip>
          <a:srcRect/>
          <a:stretch/>
        </p:blipFill>
        <p:spPr>
          <a:xfrm>
            <a:off x="2675141" y="2571750"/>
            <a:ext cx="3793718" cy="213396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25"/>
          <p:cNvSpPr txBox="1">
            <a:spLocks noGrp="1"/>
          </p:cNvSpPr>
          <p:nvPr>
            <p:ph type="title"/>
          </p:nvPr>
        </p:nvSpPr>
        <p:spPr>
          <a:xfrm>
            <a:off x="457200" y="681800"/>
            <a:ext cx="6283234"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Core Service Type</a:t>
            </a:r>
            <a:endParaRPr sz="3600" b="1">
              <a:latin typeface="Raleway"/>
              <a:ea typeface="Raleway"/>
              <a:cs typeface="Raleway"/>
              <a:sym typeface="Raleway"/>
            </a:endParaRPr>
          </a:p>
        </p:txBody>
      </p:sp>
      <p:sp>
        <p:nvSpPr>
          <p:cNvPr id="543" name="Google Shape;543;p2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25</a:t>
            </a:fld>
            <a:endParaRPr>
              <a:solidFill>
                <a:srgbClr val="007BB9"/>
              </a:solidFill>
            </a:endParaRPr>
          </a:p>
        </p:txBody>
      </p:sp>
      <p:pic>
        <p:nvPicPr>
          <p:cNvPr id="544" name="Google Shape;544;p25"/>
          <p:cNvPicPr preferRelativeResize="0"/>
          <p:nvPr/>
        </p:nvPicPr>
        <p:blipFill rotWithShape="1">
          <a:blip r:embed="rId3">
            <a:alphaModFix/>
          </a:blip>
          <a:srcRect/>
          <a:stretch/>
        </p:blipFill>
        <p:spPr>
          <a:xfrm>
            <a:off x="2412062" y="3226485"/>
            <a:ext cx="3401063" cy="1852656"/>
          </a:xfrm>
          <a:prstGeom prst="rect">
            <a:avLst/>
          </a:prstGeom>
          <a:noFill/>
          <a:ln>
            <a:noFill/>
          </a:ln>
        </p:spPr>
      </p:pic>
      <p:sp>
        <p:nvSpPr>
          <p:cNvPr id="545" name="Google Shape;545;p25"/>
          <p:cNvSpPr txBox="1"/>
          <p:nvPr/>
        </p:nvSpPr>
        <p:spPr>
          <a:xfrm>
            <a:off x="345608" y="1467133"/>
            <a:ext cx="7699748" cy="1617259"/>
          </a:xfrm>
          <a:prstGeom prst="rect">
            <a:avLst/>
          </a:prstGeom>
          <a:noFill/>
          <a:ln>
            <a:noFill/>
          </a:ln>
        </p:spPr>
        <p:txBody>
          <a:bodyPr spcFirstLastPara="1" wrap="square" lIns="0" tIns="0" rIns="0" bIns="0" anchor="t" anchorCtr="0">
            <a:noAutofit/>
          </a:bodyPr>
          <a:lstStyle/>
          <a:p>
            <a:pPr marL="114300" marR="0" lvl="0" indent="0" algn="just" rtl="0">
              <a:lnSpc>
                <a:spcPct val="110000"/>
              </a:lnSpc>
              <a:spcBef>
                <a:spcPts val="600"/>
              </a:spcBef>
              <a:spcAft>
                <a:spcPts val="0"/>
              </a:spcAft>
              <a:buClr>
                <a:schemeClr val="accent1"/>
              </a:buClr>
              <a:buSzPts val="1800"/>
              <a:buFont typeface="Barlow Light"/>
              <a:buNone/>
            </a:pPr>
            <a:r>
              <a:rPr lang="en-US" sz="1800" b="1" i="0" u="none" strike="noStrike" cap="none">
                <a:solidFill>
                  <a:schemeClr val="dk1"/>
                </a:solidFill>
                <a:latin typeface="Barlow Light"/>
                <a:ea typeface="Barlow Light"/>
                <a:cs typeface="Barlow Light"/>
                <a:sym typeface="Barlow Light"/>
              </a:rPr>
              <a:t>Key Takeaways: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The graph demonstrates that the churn rates for each of the company's core services do vary</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Customers who use both phone and internet services switch providers more frequently compared to customers who only use one main service</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We can also notice the fact that just having a phone service significantly lowers the churn rate</a:t>
            </a:r>
            <a:endParaRPr/>
          </a:p>
        </p:txBody>
      </p:sp>
      <p:sp>
        <p:nvSpPr>
          <p:cNvPr id="546" name="Google Shape;546;p25"/>
          <p:cNvSpPr txBox="1"/>
          <p:nvPr/>
        </p:nvSpPr>
        <p:spPr>
          <a:xfrm>
            <a:off x="377724" y="1185053"/>
            <a:ext cx="7838227"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Barlow Light"/>
                <a:ea typeface="Barlow Light"/>
                <a:cs typeface="Barlow Light"/>
                <a:sym typeface="Barlow Light"/>
              </a:rPr>
              <a:t>We found the distribution of the core services during the EDA process; but does the churn rate vary across all core services?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26"/>
          <p:cNvSpPr txBox="1">
            <a:spLocks noGrp="1"/>
          </p:cNvSpPr>
          <p:nvPr>
            <p:ph type="title"/>
          </p:nvPr>
        </p:nvSpPr>
        <p:spPr>
          <a:xfrm>
            <a:off x="457200" y="681801"/>
            <a:ext cx="6283234" cy="36116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Payment Method Type</a:t>
            </a:r>
            <a:endParaRPr sz="3600" b="1">
              <a:latin typeface="Raleway"/>
              <a:ea typeface="Raleway"/>
              <a:cs typeface="Raleway"/>
              <a:sym typeface="Raleway"/>
            </a:endParaRPr>
          </a:p>
        </p:txBody>
      </p:sp>
      <p:sp>
        <p:nvSpPr>
          <p:cNvPr id="552" name="Google Shape;552;p2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26</a:t>
            </a:fld>
            <a:endParaRPr>
              <a:solidFill>
                <a:srgbClr val="007BB9"/>
              </a:solidFill>
            </a:endParaRPr>
          </a:p>
        </p:txBody>
      </p:sp>
      <p:sp>
        <p:nvSpPr>
          <p:cNvPr id="553" name="Google Shape;553;p26"/>
          <p:cNvSpPr txBox="1"/>
          <p:nvPr/>
        </p:nvSpPr>
        <p:spPr>
          <a:xfrm>
            <a:off x="377724" y="1852656"/>
            <a:ext cx="8341193" cy="842778"/>
          </a:xfrm>
          <a:prstGeom prst="rect">
            <a:avLst/>
          </a:prstGeom>
          <a:noFill/>
          <a:ln>
            <a:noFill/>
          </a:ln>
        </p:spPr>
        <p:txBody>
          <a:bodyPr spcFirstLastPara="1" wrap="square" lIns="0" tIns="0" rIns="0" bIns="0" anchor="t" anchorCtr="0">
            <a:noAutofit/>
          </a:bodyPr>
          <a:lstStyle/>
          <a:p>
            <a:pPr marL="114300" marR="0" lvl="0" indent="0" algn="l" rtl="0">
              <a:lnSpc>
                <a:spcPct val="110000"/>
              </a:lnSpc>
              <a:spcBef>
                <a:spcPts val="600"/>
              </a:spcBef>
              <a:spcAft>
                <a:spcPts val="0"/>
              </a:spcAft>
              <a:buClr>
                <a:schemeClr val="accent1"/>
              </a:buClr>
              <a:buSzPts val="1800"/>
              <a:buFont typeface="Barlow Light"/>
              <a:buNone/>
            </a:pPr>
            <a:r>
              <a:rPr lang="en-US" sz="1800" b="1" i="0" u="none" strike="noStrike" cap="none">
                <a:solidFill>
                  <a:schemeClr val="dk1"/>
                </a:solidFill>
                <a:latin typeface="Barlow Light"/>
                <a:ea typeface="Barlow Light"/>
                <a:cs typeface="Barlow Light"/>
                <a:sym typeface="Barlow Light"/>
              </a:rPr>
              <a:t>Key Takeaway:</a:t>
            </a:r>
            <a:endParaRPr/>
          </a:p>
          <a:p>
            <a:pPr marL="457200" marR="0" lvl="0" indent="-342900" algn="l"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Clients who use automatic billing are less likely to churn compared to those who do not</a:t>
            </a:r>
            <a:endParaRPr/>
          </a:p>
        </p:txBody>
      </p:sp>
      <p:sp>
        <p:nvSpPr>
          <p:cNvPr id="554" name="Google Shape;554;p26"/>
          <p:cNvSpPr txBox="1"/>
          <p:nvPr/>
        </p:nvSpPr>
        <p:spPr>
          <a:xfrm>
            <a:off x="377724" y="1185053"/>
            <a:ext cx="8568383" cy="6001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100" b="0" i="0" u="none" strike="noStrike" cap="none">
                <a:solidFill>
                  <a:srgbClr val="000000"/>
                </a:solidFill>
                <a:latin typeface="Barlow Light"/>
                <a:ea typeface="Barlow Light"/>
                <a:cs typeface="Barlow Light"/>
                <a:sym typeface="Barlow Light"/>
              </a:rPr>
              <a:t>We discovered during EDA that clients can make payments using a variety of methods, including a credit card, an electronic check, a mailed check and a bank transfer. Additionally, it is stated whether a particular method supports automatic billing. </a:t>
            </a:r>
            <a:endParaRPr/>
          </a:p>
          <a:p>
            <a:pPr marL="0" marR="0" lvl="0" indent="0" algn="just" rtl="0">
              <a:lnSpc>
                <a:spcPct val="100000"/>
              </a:lnSpc>
              <a:spcBef>
                <a:spcPts val="0"/>
              </a:spcBef>
              <a:spcAft>
                <a:spcPts val="0"/>
              </a:spcAft>
              <a:buNone/>
            </a:pPr>
            <a:r>
              <a:rPr lang="en-US" sz="1100" b="0" i="0" u="none" strike="noStrike" cap="none">
                <a:solidFill>
                  <a:srgbClr val="000000"/>
                </a:solidFill>
                <a:latin typeface="Barlow Light"/>
                <a:ea typeface="Barlow Light"/>
                <a:cs typeface="Barlow Light"/>
                <a:sym typeface="Barlow Light"/>
              </a:rPr>
              <a:t>As a result, we made the decision to divide all methods into the "Manual" and "Automatic" categories and see if this affected the churn rate.</a:t>
            </a:r>
            <a:endParaRPr/>
          </a:p>
        </p:txBody>
      </p:sp>
      <p:pic>
        <p:nvPicPr>
          <p:cNvPr id="555" name="Google Shape;555;p26"/>
          <p:cNvPicPr preferRelativeResize="0"/>
          <p:nvPr/>
        </p:nvPicPr>
        <p:blipFill rotWithShape="1">
          <a:blip r:embed="rId3">
            <a:alphaModFix/>
          </a:blip>
          <a:srcRect/>
          <a:stretch/>
        </p:blipFill>
        <p:spPr>
          <a:xfrm>
            <a:off x="2681047" y="2762873"/>
            <a:ext cx="3140462" cy="22228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7"/>
          <p:cNvSpPr txBox="1">
            <a:spLocks noGrp="1"/>
          </p:cNvSpPr>
          <p:nvPr>
            <p:ph type="title"/>
          </p:nvPr>
        </p:nvSpPr>
        <p:spPr>
          <a:xfrm>
            <a:off x="457200" y="681801"/>
            <a:ext cx="6148316" cy="36116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Number of Extra Services &amp; Has Additonal Services</a:t>
            </a:r>
            <a:endParaRPr sz="3600" b="1">
              <a:latin typeface="Raleway"/>
              <a:ea typeface="Raleway"/>
              <a:cs typeface="Raleway"/>
              <a:sym typeface="Raleway"/>
            </a:endParaRPr>
          </a:p>
        </p:txBody>
      </p:sp>
      <p:sp>
        <p:nvSpPr>
          <p:cNvPr id="561" name="Google Shape;561;p2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27</a:t>
            </a:fld>
            <a:endParaRPr>
              <a:solidFill>
                <a:srgbClr val="007BB9"/>
              </a:solidFill>
            </a:endParaRPr>
          </a:p>
        </p:txBody>
      </p:sp>
      <p:sp>
        <p:nvSpPr>
          <p:cNvPr id="562" name="Google Shape;562;p27"/>
          <p:cNvSpPr txBox="1"/>
          <p:nvPr/>
        </p:nvSpPr>
        <p:spPr>
          <a:xfrm>
            <a:off x="377724" y="2094935"/>
            <a:ext cx="7237727" cy="1003110"/>
          </a:xfrm>
          <a:prstGeom prst="rect">
            <a:avLst/>
          </a:prstGeom>
          <a:noFill/>
          <a:ln>
            <a:noFill/>
          </a:ln>
        </p:spPr>
        <p:txBody>
          <a:bodyPr spcFirstLastPara="1" wrap="square" lIns="0" tIns="0" rIns="0" bIns="0" anchor="t" anchorCtr="0">
            <a:noAutofit/>
          </a:bodyPr>
          <a:lstStyle/>
          <a:p>
            <a:pPr marL="114300" marR="0" lvl="0" indent="0" algn="just" rtl="0">
              <a:lnSpc>
                <a:spcPct val="110000"/>
              </a:lnSpc>
              <a:spcBef>
                <a:spcPts val="600"/>
              </a:spcBef>
              <a:spcAft>
                <a:spcPts val="0"/>
              </a:spcAft>
              <a:buClr>
                <a:schemeClr val="accent1"/>
              </a:buClr>
              <a:buSzPts val="1800"/>
              <a:buFont typeface="Barlow Light"/>
              <a:buNone/>
            </a:pPr>
            <a:r>
              <a:rPr lang="en-US" sz="1800" b="1" i="0" u="none" strike="noStrike" cap="none">
                <a:solidFill>
                  <a:schemeClr val="dk1"/>
                </a:solidFill>
                <a:latin typeface="Barlow Light"/>
                <a:ea typeface="Barlow Light"/>
                <a:cs typeface="Barlow Light"/>
                <a:sym typeface="Barlow Light"/>
              </a:rPr>
              <a:t>Key Takeaways: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Clients who do not purchase an add-on service are less likely to churn than those who do</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a:solidFill>
                  <a:schemeClr val="dk1"/>
                </a:solidFill>
                <a:latin typeface="Barlow Light"/>
                <a:ea typeface="Barlow Light"/>
                <a:cs typeface="Barlow Light"/>
                <a:sym typeface="Barlow Light"/>
              </a:rPr>
              <a:t>The churn rate declines as the number of </a:t>
            </a:r>
            <a:r>
              <a:rPr lang="en-US" sz="1400" b="1" i="0" u="none" strike="noStrike" cap="none">
                <a:solidFill>
                  <a:schemeClr val="dk1"/>
                </a:solidFill>
                <a:latin typeface="Barlow Light"/>
                <a:ea typeface="Barlow Light"/>
                <a:cs typeface="Barlow Light"/>
                <a:sym typeface="Barlow Light"/>
              </a:rPr>
              <a:t>extra</a:t>
            </a:r>
            <a:r>
              <a:rPr lang="en-US" sz="1400" b="0" i="0" u="none" strike="noStrike" cap="none">
                <a:solidFill>
                  <a:schemeClr val="dk1"/>
                </a:solidFill>
                <a:latin typeface="Barlow Light"/>
                <a:ea typeface="Barlow Light"/>
                <a:cs typeface="Barlow Light"/>
                <a:sym typeface="Barlow Light"/>
              </a:rPr>
              <a:t> subscriptions rises</a:t>
            </a:r>
            <a:endParaRPr/>
          </a:p>
        </p:txBody>
      </p:sp>
      <p:sp>
        <p:nvSpPr>
          <p:cNvPr id="563" name="Google Shape;563;p27"/>
          <p:cNvSpPr txBox="1"/>
          <p:nvPr/>
        </p:nvSpPr>
        <p:spPr>
          <a:xfrm>
            <a:off x="377724" y="1518403"/>
            <a:ext cx="8500145" cy="6001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100" b="0" i="0" u="none" strike="noStrike" cap="none">
                <a:solidFill>
                  <a:srgbClr val="000000"/>
                </a:solidFill>
                <a:latin typeface="Barlow Light"/>
                <a:ea typeface="Barlow Light"/>
                <a:cs typeface="Barlow Light"/>
                <a:sym typeface="Barlow Light"/>
              </a:rPr>
              <a:t>We found that clients can purchase up to 6 premium services, we also presented how the churn rate varies from a particular service to another. Following that discovery, we suspected that the amount of the additional subscribed services may be correlated with different client churn rates.</a:t>
            </a:r>
            <a:endParaRPr/>
          </a:p>
        </p:txBody>
      </p:sp>
      <p:pic>
        <p:nvPicPr>
          <p:cNvPr id="564" name="Google Shape;564;p27"/>
          <p:cNvPicPr preferRelativeResize="0"/>
          <p:nvPr/>
        </p:nvPicPr>
        <p:blipFill rotWithShape="1">
          <a:blip r:embed="rId3">
            <a:alphaModFix/>
          </a:blip>
          <a:srcRect/>
          <a:stretch/>
        </p:blipFill>
        <p:spPr>
          <a:xfrm>
            <a:off x="4841134" y="3308050"/>
            <a:ext cx="2373864" cy="1685151"/>
          </a:xfrm>
          <a:prstGeom prst="rect">
            <a:avLst/>
          </a:prstGeom>
          <a:noFill/>
          <a:ln>
            <a:noFill/>
          </a:ln>
        </p:spPr>
      </p:pic>
      <p:pic>
        <p:nvPicPr>
          <p:cNvPr id="565" name="Google Shape;565;p27"/>
          <p:cNvPicPr preferRelativeResize="0"/>
          <p:nvPr/>
        </p:nvPicPr>
        <p:blipFill rotWithShape="1">
          <a:blip r:embed="rId4">
            <a:alphaModFix/>
          </a:blip>
          <a:srcRect/>
          <a:stretch/>
        </p:blipFill>
        <p:spPr>
          <a:xfrm>
            <a:off x="1455432" y="3307021"/>
            <a:ext cx="2373864" cy="168720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8"/>
          <p:cNvSpPr txBox="1">
            <a:spLocks noGrp="1"/>
          </p:cNvSpPr>
          <p:nvPr>
            <p:ph type="title"/>
          </p:nvPr>
        </p:nvSpPr>
        <p:spPr>
          <a:xfrm>
            <a:off x="457200" y="681801"/>
            <a:ext cx="6148316" cy="36116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Number of Total Services</a:t>
            </a:r>
            <a:endParaRPr sz="3600" b="1">
              <a:latin typeface="Raleway"/>
              <a:ea typeface="Raleway"/>
              <a:cs typeface="Raleway"/>
              <a:sym typeface="Raleway"/>
            </a:endParaRPr>
          </a:p>
        </p:txBody>
      </p:sp>
      <p:sp>
        <p:nvSpPr>
          <p:cNvPr id="571" name="Google Shape;571;p2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28</a:t>
            </a:fld>
            <a:endParaRPr>
              <a:solidFill>
                <a:srgbClr val="007BB9"/>
              </a:solidFill>
            </a:endParaRPr>
          </a:p>
        </p:txBody>
      </p:sp>
      <p:sp>
        <p:nvSpPr>
          <p:cNvPr id="572" name="Google Shape;572;p28"/>
          <p:cNvSpPr txBox="1"/>
          <p:nvPr/>
        </p:nvSpPr>
        <p:spPr>
          <a:xfrm>
            <a:off x="377725" y="2003803"/>
            <a:ext cx="3689308" cy="2689908"/>
          </a:xfrm>
          <a:prstGeom prst="rect">
            <a:avLst/>
          </a:prstGeom>
          <a:noFill/>
          <a:ln>
            <a:noFill/>
          </a:ln>
        </p:spPr>
        <p:txBody>
          <a:bodyPr spcFirstLastPara="1" wrap="square" lIns="0" tIns="0" rIns="0" bIns="0" anchor="t" anchorCtr="0">
            <a:noAutofit/>
          </a:bodyPr>
          <a:lstStyle/>
          <a:p>
            <a:pPr marL="114300" marR="0" lvl="0" indent="0" algn="just" rtl="0">
              <a:lnSpc>
                <a:spcPct val="110000"/>
              </a:lnSpc>
              <a:spcBef>
                <a:spcPts val="600"/>
              </a:spcBef>
              <a:spcAft>
                <a:spcPts val="0"/>
              </a:spcAft>
              <a:buClr>
                <a:schemeClr val="accent1"/>
              </a:buClr>
              <a:buSzPts val="1800"/>
              <a:buFont typeface="Barlow Light"/>
              <a:buNone/>
            </a:pPr>
            <a:r>
              <a:rPr lang="en-US" sz="1800" b="1" i="0" u="none" strike="noStrike" cap="none">
                <a:solidFill>
                  <a:schemeClr val="dk1"/>
                </a:solidFill>
                <a:latin typeface="Barlow Light"/>
                <a:ea typeface="Barlow Light"/>
                <a:cs typeface="Barlow Light"/>
                <a:sym typeface="Barlow Light"/>
              </a:rPr>
              <a:t>Key Takeaways: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1" i="0" u="none" strike="noStrike" cap="none">
                <a:solidFill>
                  <a:schemeClr val="dk1"/>
                </a:solidFill>
                <a:latin typeface="Barlow Light"/>
                <a:ea typeface="Barlow Light"/>
                <a:cs typeface="Barlow Light"/>
                <a:sym typeface="Barlow Light"/>
              </a:rPr>
              <a:t>Up to three subscriptions</a:t>
            </a:r>
            <a:r>
              <a:rPr lang="en-US" sz="1400" b="0" i="0" u="none" strike="noStrike" cap="none">
                <a:solidFill>
                  <a:schemeClr val="dk1"/>
                </a:solidFill>
                <a:latin typeface="Barlow Light"/>
                <a:ea typeface="Barlow Light"/>
                <a:cs typeface="Barlow Light"/>
                <a:sym typeface="Barlow Light"/>
              </a:rPr>
              <a:t>, with each additional service customers subscribe to, the likelihood that they will cancel their subscription rises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400" b="1" i="0" u="none" strike="noStrike" cap="none">
                <a:solidFill>
                  <a:schemeClr val="dk1"/>
                </a:solidFill>
                <a:latin typeface="Barlow Light"/>
                <a:ea typeface="Barlow Light"/>
                <a:cs typeface="Barlow Light"/>
                <a:sym typeface="Barlow Light"/>
              </a:rPr>
              <a:t>Starting from three subscriptions</a:t>
            </a:r>
            <a:r>
              <a:rPr lang="en-US" sz="1400" b="0" i="0" u="none" strike="noStrike" cap="none">
                <a:solidFill>
                  <a:schemeClr val="dk1"/>
                </a:solidFill>
                <a:latin typeface="Barlow Light"/>
                <a:ea typeface="Barlow Light"/>
                <a:cs typeface="Barlow Light"/>
                <a:sym typeface="Barlow Light"/>
              </a:rPr>
              <a:t>, with each additional service customers subscribe to, the likelihood that they will cancel their subscription decreases</a:t>
            </a:r>
            <a:endParaRPr/>
          </a:p>
        </p:txBody>
      </p:sp>
      <p:sp>
        <p:nvSpPr>
          <p:cNvPr id="573" name="Google Shape;573;p28"/>
          <p:cNvSpPr txBox="1"/>
          <p:nvPr/>
        </p:nvSpPr>
        <p:spPr>
          <a:xfrm>
            <a:off x="377726" y="1268866"/>
            <a:ext cx="7230902" cy="6001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100" b="0" i="0" u="none" strike="noStrike" cap="none">
                <a:solidFill>
                  <a:srgbClr val="000000"/>
                </a:solidFill>
                <a:latin typeface="Barlow Light"/>
                <a:ea typeface="Barlow Light"/>
                <a:cs typeface="Barlow Light"/>
                <a:sym typeface="Barlow Light"/>
              </a:rPr>
              <a:t>We discovered earlier that the quantity and kind of subscribed services affect the churn rate among customers.</a:t>
            </a:r>
            <a:endParaRPr/>
          </a:p>
          <a:p>
            <a:pPr marL="0" marR="0" lvl="0" indent="0" algn="just" rtl="0">
              <a:lnSpc>
                <a:spcPct val="100000"/>
              </a:lnSpc>
              <a:spcBef>
                <a:spcPts val="0"/>
              </a:spcBef>
              <a:spcAft>
                <a:spcPts val="0"/>
              </a:spcAft>
              <a:buNone/>
            </a:pPr>
            <a:r>
              <a:rPr lang="en-US" sz="1100" b="0" i="0" u="none" strike="noStrike" cap="none">
                <a:solidFill>
                  <a:srgbClr val="000000"/>
                </a:solidFill>
                <a:latin typeface="Barlow Light"/>
                <a:ea typeface="Barlow Light"/>
                <a:cs typeface="Barlow Light"/>
                <a:sym typeface="Barlow Light"/>
              </a:rPr>
              <a:t>Therefore, we were curious to see if there would be any variation in the churn percentages based on the total number of services that the customers are subscribed to.</a:t>
            </a:r>
            <a:endParaRPr/>
          </a:p>
        </p:txBody>
      </p:sp>
      <p:pic>
        <p:nvPicPr>
          <p:cNvPr id="574" name="Google Shape;574;p28"/>
          <p:cNvPicPr preferRelativeResize="0"/>
          <p:nvPr/>
        </p:nvPicPr>
        <p:blipFill rotWithShape="1">
          <a:blip r:embed="rId3">
            <a:alphaModFix/>
          </a:blip>
          <a:srcRect/>
          <a:stretch/>
        </p:blipFill>
        <p:spPr>
          <a:xfrm>
            <a:off x="4923307" y="2571750"/>
            <a:ext cx="2869443" cy="20879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29"/>
          <p:cNvSpPr txBox="1">
            <a:spLocks noGrp="1"/>
          </p:cNvSpPr>
          <p:nvPr>
            <p:ph type="title"/>
          </p:nvPr>
        </p:nvSpPr>
        <p:spPr>
          <a:xfrm>
            <a:off x="457200" y="681801"/>
            <a:ext cx="6148316" cy="36116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Payment Group</a:t>
            </a:r>
            <a:endParaRPr sz="3600" b="1">
              <a:latin typeface="Raleway"/>
              <a:ea typeface="Raleway"/>
              <a:cs typeface="Raleway"/>
              <a:sym typeface="Raleway"/>
            </a:endParaRPr>
          </a:p>
        </p:txBody>
      </p:sp>
      <p:sp>
        <p:nvSpPr>
          <p:cNvPr id="580" name="Google Shape;580;p2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29</a:t>
            </a:fld>
            <a:endParaRPr>
              <a:solidFill>
                <a:srgbClr val="007BB9"/>
              </a:solidFill>
            </a:endParaRPr>
          </a:p>
        </p:txBody>
      </p:sp>
      <p:sp>
        <p:nvSpPr>
          <p:cNvPr id="581" name="Google Shape;581;p29"/>
          <p:cNvSpPr txBox="1"/>
          <p:nvPr/>
        </p:nvSpPr>
        <p:spPr>
          <a:xfrm>
            <a:off x="379132" y="1305848"/>
            <a:ext cx="3626485" cy="363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100" b="0" i="0" u="none" strike="noStrike" cap="none">
                <a:solidFill>
                  <a:srgbClr val="000000"/>
                </a:solidFill>
                <a:latin typeface="Barlow Light"/>
                <a:ea typeface="Barlow Light"/>
                <a:cs typeface="Barlow Light"/>
                <a:sym typeface="Barlow Light"/>
              </a:rPr>
              <a:t>In general, a client's willingness to remain with a company is greatly influenced by the price he pays.</a:t>
            </a:r>
            <a:endParaRPr/>
          </a:p>
          <a:p>
            <a:pPr marL="0" marR="0" lvl="0" indent="0" algn="just" rtl="0">
              <a:lnSpc>
                <a:spcPct val="100000"/>
              </a:lnSpc>
              <a:spcBef>
                <a:spcPts val="0"/>
              </a:spcBef>
              <a:spcAft>
                <a:spcPts val="0"/>
              </a:spcAft>
              <a:buNone/>
            </a:pPr>
            <a:endParaRPr sz="1100" b="0" i="0" u="none" strike="noStrike" cap="none">
              <a:solidFill>
                <a:srgbClr val="000000"/>
              </a:solidFill>
              <a:latin typeface="Barlow Light"/>
              <a:ea typeface="Barlow Light"/>
              <a:cs typeface="Barlow Light"/>
              <a:sym typeface="Barlow Light"/>
            </a:endParaRPr>
          </a:p>
          <a:p>
            <a:pPr marL="0" marR="0" lvl="0" indent="0" algn="just" rtl="0">
              <a:lnSpc>
                <a:spcPct val="100000"/>
              </a:lnSpc>
              <a:spcBef>
                <a:spcPts val="0"/>
              </a:spcBef>
              <a:spcAft>
                <a:spcPts val="0"/>
              </a:spcAft>
              <a:buNone/>
            </a:pPr>
            <a:r>
              <a:rPr lang="en-US" sz="1100" b="0" i="0" u="none" strike="noStrike" cap="none">
                <a:solidFill>
                  <a:srgbClr val="000000"/>
                </a:solidFill>
                <a:latin typeface="Barlow Light"/>
                <a:ea typeface="Barlow Light"/>
                <a:cs typeface="Barlow Light"/>
                <a:sym typeface="Barlow Light"/>
              </a:rPr>
              <a:t>Since the services price is unknown, we discussed how to determine whether a specific client pays an excessive price, a normal price, or a price that is too low for the subscribed services.</a:t>
            </a:r>
            <a:endParaRPr/>
          </a:p>
          <a:p>
            <a:pPr marL="0" marR="0" lvl="0" indent="0" algn="just" rtl="0">
              <a:lnSpc>
                <a:spcPct val="100000"/>
              </a:lnSpc>
              <a:spcBef>
                <a:spcPts val="0"/>
              </a:spcBef>
              <a:spcAft>
                <a:spcPts val="0"/>
              </a:spcAft>
              <a:buNone/>
            </a:pPr>
            <a:endParaRPr sz="1100" b="0" i="0" u="none" strike="noStrike" cap="none">
              <a:solidFill>
                <a:srgbClr val="000000"/>
              </a:solidFill>
              <a:latin typeface="Barlow Light"/>
              <a:ea typeface="Barlow Light"/>
              <a:cs typeface="Barlow Light"/>
              <a:sym typeface="Barlow Light"/>
            </a:endParaRPr>
          </a:p>
          <a:p>
            <a:pPr marL="0" marR="0" lvl="0" indent="0" algn="just" rtl="0">
              <a:lnSpc>
                <a:spcPct val="100000"/>
              </a:lnSpc>
              <a:spcBef>
                <a:spcPts val="0"/>
              </a:spcBef>
              <a:spcAft>
                <a:spcPts val="0"/>
              </a:spcAft>
              <a:buNone/>
            </a:pPr>
            <a:r>
              <a:rPr lang="en-US" sz="1100" b="0" i="0" u="none" strike="noStrike" cap="none">
                <a:solidFill>
                  <a:srgbClr val="000000"/>
                </a:solidFill>
                <a:latin typeface="Barlow Light"/>
                <a:ea typeface="Barlow Light"/>
                <a:cs typeface="Barlow Light"/>
                <a:sym typeface="Barlow Light"/>
              </a:rPr>
              <a:t>We decided to look at the distribution of the clients’ monthly charges as a function of the number of total subscribed services. </a:t>
            </a:r>
            <a:endParaRPr/>
          </a:p>
          <a:p>
            <a:pPr marL="0" marR="0" lvl="0" indent="0" algn="just" rtl="0">
              <a:lnSpc>
                <a:spcPct val="100000"/>
              </a:lnSpc>
              <a:spcBef>
                <a:spcPts val="0"/>
              </a:spcBef>
              <a:spcAft>
                <a:spcPts val="0"/>
              </a:spcAft>
              <a:buNone/>
            </a:pPr>
            <a:endParaRPr sz="1100" b="0" i="0" u="none" strike="noStrike" cap="none">
              <a:solidFill>
                <a:srgbClr val="000000"/>
              </a:solidFill>
              <a:latin typeface="Barlow Light"/>
              <a:ea typeface="Barlow Light"/>
              <a:cs typeface="Barlow Light"/>
              <a:sym typeface="Barlow Light"/>
            </a:endParaRPr>
          </a:p>
          <a:p>
            <a:pPr marL="0" marR="0" lvl="0" indent="0" algn="just" rtl="0">
              <a:lnSpc>
                <a:spcPct val="100000"/>
              </a:lnSpc>
              <a:spcBef>
                <a:spcPts val="0"/>
              </a:spcBef>
              <a:spcAft>
                <a:spcPts val="0"/>
              </a:spcAft>
              <a:buNone/>
            </a:pPr>
            <a:r>
              <a:rPr lang="en-US" sz="1100" b="0" i="0" u="sng" strike="noStrike" cap="none">
                <a:solidFill>
                  <a:srgbClr val="000000"/>
                </a:solidFill>
                <a:latin typeface="Barlow Light"/>
                <a:ea typeface="Barlow Light"/>
                <a:cs typeface="Barlow Light"/>
                <a:sym typeface="Barlow Light"/>
              </a:rPr>
              <a:t>A client will be classified as:</a:t>
            </a:r>
            <a:endParaRPr/>
          </a:p>
          <a:p>
            <a:pPr marL="914400" marR="0" lvl="1" indent="-342900" algn="just" rtl="0">
              <a:lnSpc>
                <a:spcPct val="110000"/>
              </a:lnSpc>
              <a:spcBef>
                <a:spcPts val="600"/>
              </a:spcBef>
              <a:spcAft>
                <a:spcPts val="0"/>
              </a:spcAft>
              <a:buClr>
                <a:schemeClr val="accent1"/>
              </a:buClr>
              <a:buSzPts val="1800"/>
              <a:buFont typeface="Barlow Light"/>
              <a:buChar char="▹"/>
            </a:pPr>
            <a:r>
              <a:rPr lang="en-US" sz="1000" b="1" i="0" u="none" strike="noStrike" cap="none">
                <a:solidFill>
                  <a:schemeClr val="dk1"/>
                </a:solidFill>
                <a:latin typeface="Barlow Light"/>
                <a:ea typeface="Barlow Light"/>
                <a:cs typeface="Barlow Light"/>
                <a:sym typeface="Barlow Light"/>
              </a:rPr>
              <a:t>"Underpaid“</a:t>
            </a:r>
            <a:r>
              <a:rPr lang="en-US" sz="1000" b="0" i="0" u="none" strike="noStrike" cap="none">
                <a:solidFill>
                  <a:schemeClr val="dk1"/>
                </a:solidFill>
                <a:latin typeface="Barlow Light"/>
                <a:ea typeface="Barlow Light"/>
                <a:cs typeface="Barlow Light"/>
                <a:sym typeface="Barlow Light"/>
              </a:rPr>
              <a:t>,</a:t>
            </a:r>
            <a:r>
              <a:rPr lang="en-US" sz="1000" b="1" i="0" u="none" strike="noStrike" cap="none">
                <a:solidFill>
                  <a:schemeClr val="dk1"/>
                </a:solidFill>
                <a:latin typeface="Barlow Light"/>
                <a:ea typeface="Barlow Light"/>
                <a:cs typeface="Barlow Light"/>
                <a:sym typeface="Barlow Light"/>
              </a:rPr>
              <a:t> </a:t>
            </a:r>
            <a:r>
              <a:rPr lang="en-US" sz="1000" b="0" i="0" u="none" strike="noStrike" cap="none">
                <a:solidFill>
                  <a:schemeClr val="dk1"/>
                </a:solidFill>
                <a:latin typeface="Barlow Light"/>
                <a:ea typeface="Barlow Light"/>
                <a:cs typeface="Barlow Light"/>
                <a:sym typeface="Barlow Light"/>
              </a:rPr>
              <a:t>if the price he pays is less than that in the 25th percentile</a:t>
            </a:r>
            <a:endParaRPr/>
          </a:p>
          <a:p>
            <a:pPr marL="914400" marR="0" lvl="1" indent="-342900" algn="just" rtl="0">
              <a:lnSpc>
                <a:spcPct val="110000"/>
              </a:lnSpc>
              <a:spcBef>
                <a:spcPts val="600"/>
              </a:spcBef>
              <a:spcAft>
                <a:spcPts val="0"/>
              </a:spcAft>
              <a:buClr>
                <a:schemeClr val="accent1"/>
              </a:buClr>
              <a:buSzPts val="1800"/>
              <a:buFont typeface="Barlow Light"/>
              <a:buChar char="▹"/>
            </a:pPr>
            <a:r>
              <a:rPr lang="en-US" sz="1000" b="1" i="0" u="none" strike="noStrike" cap="none">
                <a:solidFill>
                  <a:schemeClr val="dk1"/>
                </a:solidFill>
                <a:latin typeface="Barlow Light"/>
                <a:ea typeface="Barlow Light"/>
                <a:cs typeface="Barlow Light"/>
                <a:sym typeface="Barlow Light"/>
              </a:rPr>
              <a:t>"Overpaid“</a:t>
            </a:r>
            <a:r>
              <a:rPr lang="en-US" sz="1000" b="0" i="0" u="none" strike="noStrike" cap="none">
                <a:solidFill>
                  <a:schemeClr val="dk1"/>
                </a:solidFill>
                <a:latin typeface="Barlow Light"/>
                <a:ea typeface="Barlow Light"/>
                <a:cs typeface="Barlow Light"/>
                <a:sym typeface="Barlow Light"/>
              </a:rPr>
              <a:t>,</a:t>
            </a:r>
            <a:r>
              <a:rPr lang="en-US" sz="1000" b="1" i="0" u="none" strike="noStrike" cap="none">
                <a:solidFill>
                  <a:schemeClr val="dk1"/>
                </a:solidFill>
                <a:latin typeface="Barlow Light"/>
                <a:ea typeface="Barlow Light"/>
                <a:cs typeface="Barlow Light"/>
                <a:sym typeface="Barlow Light"/>
              </a:rPr>
              <a:t> </a:t>
            </a:r>
            <a:r>
              <a:rPr lang="en-US" sz="1000" b="0" i="0" u="none" strike="noStrike" cap="none">
                <a:solidFill>
                  <a:schemeClr val="dk1"/>
                </a:solidFill>
                <a:latin typeface="Barlow Light"/>
                <a:ea typeface="Barlow Light"/>
                <a:cs typeface="Barlow Light"/>
                <a:sym typeface="Barlow Light"/>
              </a:rPr>
              <a:t>if the price is greater than that in the 75th percentile</a:t>
            </a:r>
            <a:endParaRPr/>
          </a:p>
          <a:p>
            <a:pPr marL="914400" marR="0" lvl="1" indent="-342900" algn="just" rtl="0">
              <a:lnSpc>
                <a:spcPct val="110000"/>
              </a:lnSpc>
              <a:spcBef>
                <a:spcPts val="600"/>
              </a:spcBef>
              <a:spcAft>
                <a:spcPts val="0"/>
              </a:spcAft>
              <a:buClr>
                <a:schemeClr val="accent1"/>
              </a:buClr>
              <a:buSzPts val="1800"/>
              <a:buFont typeface="Barlow Light"/>
              <a:buChar char="▹"/>
            </a:pPr>
            <a:r>
              <a:rPr lang="en-US" sz="1000" b="1" i="0" u="none" strike="noStrike" cap="none">
                <a:solidFill>
                  <a:schemeClr val="dk1"/>
                </a:solidFill>
                <a:latin typeface="Barlow Light"/>
                <a:ea typeface="Barlow Light"/>
                <a:cs typeface="Barlow Light"/>
                <a:sym typeface="Barlow Light"/>
              </a:rPr>
              <a:t>"Normal“</a:t>
            </a:r>
            <a:r>
              <a:rPr lang="en-US" sz="1000" b="0" i="0" u="none" strike="noStrike" cap="none">
                <a:solidFill>
                  <a:schemeClr val="dk1"/>
                </a:solidFill>
                <a:latin typeface="Barlow Light"/>
                <a:ea typeface="Barlow Light"/>
                <a:cs typeface="Barlow Light"/>
                <a:sym typeface="Barlow Light"/>
              </a:rPr>
              <a:t>,</a:t>
            </a:r>
            <a:r>
              <a:rPr lang="en-US" sz="1000" b="1" i="0" u="none" strike="noStrike" cap="none">
                <a:solidFill>
                  <a:schemeClr val="dk1"/>
                </a:solidFill>
                <a:latin typeface="Barlow Light"/>
                <a:ea typeface="Barlow Light"/>
                <a:cs typeface="Barlow Light"/>
                <a:sym typeface="Barlow Light"/>
              </a:rPr>
              <a:t> </a:t>
            </a:r>
            <a:r>
              <a:rPr lang="en-US" sz="1000" b="0" i="0" u="none" strike="noStrike" cap="none">
                <a:solidFill>
                  <a:schemeClr val="dk1"/>
                </a:solidFill>
                <a:latin typeface="Barlow Light"/>
                <a:ea typeface="Barlow Light"/>
                <a:cs typeface="Barlow Light"/>
                <a:sym typeface="Barlow Light"/>
              </a:rPr>
              <a:t>if it is between those two ranges</a:t>
            </a:r>
            <a:endParaRPr/>
          </a:p>
          <a:p>
            <a:pPr marL="457200" marR="0" lvl="1" indent="-228600" algn="just" rtl="0">
              <a:lnSpc>
                <a:spcPct val="110000"/>
              </a:lnSpc>
              <a:spcBef>
                <a:spcPts val="600"/>
              </a:spcBef>
              <a:spcAft>
                <a:spcPts val="0"/>
              </a:spcAft>
              <a:buClr>
                <a:schemeClr val="accent1"/>
              </a:buClr>
              <a:buSzPts val="1800"/>
              <a:buFont typeface="Barlow Light"/>
              <a:buNone/>
            </a:pPr>
            <a:endParaRPr sz="1200" b="0" i="0" u="none" strike="noStrike" cap="none">
              <a:solidFill>
                <a:schemeClr val="dk1"/>
              </a:solidFill>
              <a:latin typeface="Barlow Light"/>
              <a:ea typeface="Barlow Light"/>
              <a:cs typeface="Barlow Light"/>
              <a:sym typeface="Barlow Light"/>
            </a:endParaRPr>
          </a:p>
        </p:txBody>
      </p:sp>
      <p:pic>
        <p:nvPicPr>
          <p:cNvPr id="582" name="Google Shape;582;p29"/>
          <p:cNvPicPr preferRelativeResize="0"/>
          <p:nvPr/>
        </p:nvPicPr>
        <p:blipFill rotWithShape="1">
          <a:blip r:embed="rId3">
            <a:alphaModFix/>
          </a:blip>
          <a:srcRect/>
          <a:stretch/>
        </p:blipFill>
        <p:spPr>
          <a:xfrm>
            <a:off x="4297948" y="3400280"/>
            <a:ext cx="1316800" cy="1336280"/>
          </a:xfrm>
          <a:prstGeom prst="rect">
            <a:avLst/>
          </a:prstGeom>
          <a:noFill/>
          <a:ln>
            <a:noFill/>
          </a:ln>
        </p:spPr>
      </p:pic>
      <p:pic>
        <p:nvPicPr>
          <p:cNvPr id="583" name="Google Shape;583;p29"/>
          <p:cNvPicPr preferRelativeResize="0"/>
          <p:nvPr/>
        </p:nvPicPr>
        <p:blipFill rotWithShape="1">
          <a:blip r:embed="rId4">
            <a:alphaModFix/>
          </a:blip>
          <a:srcRect/>
          <a:stretch/>
        </p:blipFill>
        <p:spPr>
          <a:xfrm>
            <a:off x="5963488" y="3330050"/>
            <a:ext cx="2561986" cy="1433542"/>
          </a:xfrm>
          <a:prstGeom prst="rect">
            <a:avLst/>
          </a:prstGeom>
          <a:noFill/>
          <a:ln>
            <a:noFill/>
          </a:ln>
        </p:spPr>
      </p:pic>
      <p:sp>
        <p:nvSpPr>
          <p:cNvPr id="584" name="Google Shape;584;p29"/>
          <p:cNvSpPr txBox="1"/>
          <p:nvPr/>
        </p:nvSpPr>
        <p:spPr>
          <a:xfrm>
            <a:off x="4205574" y="1230785"/>
            <a:ext cx="4443451" cy="1860433"/>
          </a:xfrm>
          <a:prstGeom prst="rect">
            <a:avLst/>
          </a:prstGeom>
          <a:noFill/>
          <a:ln>
            <a:noFill/>
          </a:ln>
        </p:spPr>
        <p:txBody>
          <a:bodyPr spcFirstLastPara="1" wrap="square" lIns="0" tIns="0" rIns="0" bIns="0" anchor="t" anchorCtr="0">
            <a:noAutofit/>
          </a:bodyPr>
          <a:lstStyle/>
          <a:p>
            <a:pPr marL="114300" marR="0" lvl="0" indent="0" algn="just" rtl="0">
              <a:lnSpc>
                <a:spcPct val="110000"/>
              </a:lnSpc>
              <a:spcBef>
                <a:spcPts val="600"/>
              </a:spcBef>
              <a:spcAft>
                <a:spcPts val="0"/>
              </a:spcAft>
              <a:buClr>
                <a:schemeClr val="accent1"/>
              </a:buClr>
              <a:buSzPts val="1800"/>
              <a:buFont typeface="Barlow Light"/>
              <a:buNone/>
            </a:pPr>
            <a:r>
              <a:rPr lang="en-US" sz="1800" b="1" i="0" u="none" strike="noStrike" cap="none">
                <a:solidFill>
                  <a:schemeClr val="dk1"/>
                </a:solidFill>
                <a:latin typeface="Barlow Light"/>
                <a:ea typeface="Barlow Light"/>
                <a:cs typeface="Barlow Light"/>
                <a:sym typeface="Barlow Light"/>
              </a:rPr>
              <a:t>Key Takeaways:</a:t>
            </a:r>
            <a:endParaRPr sz="1800" b="0" i="0" u="none" strike="noStrike" cap="none">
              <a:solidFill>
                <a:schemeClr val="dk1"/>
              </a:solidFill>
              <a:latin typeface="Barlow Light"/>
              <a:ea typeface="Barlow Light"/>
              <a:cs typeface="Barlow Light"/>
              <a:sym typeface="Barlow Light"/>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200" b="0" i="0" u="none" strike="noStrike" cap="none">
                <a:solidFill>
                  <a:schemeClr val="dk1"/>
                </a:solidFill>
                <a:latin typeface="Barlow Light"/>
                <a:ea typeface="Barlow Light"/>
                <a:cs typeface="Barlow Light"/>
                <a:sym typeface="Barlow Light"/>
              </a:rPr>
              <a:t>Underpaid clients are less likely to leave than the other groups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200" b="0" i="0" u="none" strike="noStrike" cap="none">
                <a:solidFill>
                  <a:schemeClr val="dk1"/>
                </a:solidFill>
                <a:latin typeface="Barlow Light"/>
                <a:ea typeface="Barlow Light"/>
                <a:cs typeface="Barlow Light"/>
                <a:sym typeface="Barlow Light"/>
              </a:rPr>
              <a:t>Clients who pay an excessive price have the highest churn rate among all groups</a:t>
            </a:r>
            <a:endParaRPr/>
          </a:p>
          <a:p>
            <a:pPr marL="457200" marR="0" lvl="0" indent="-342900" algn="just" rtl="0">
              <a:lnSpc>
                <a:spcPct val="110000"/>
              </a:lnSpc>
              <a:spcBef>
                <a:spcPts val="600"/>
              </a:spcBef>
              <a:spcAft>
                <a:spcPts val="0"/>
              </a:spcAft>
              <a:buClr>
                <a:schemeClr val="accent1"/>
              </a:buClr>
              <a:buSzPts val="1800"/>
              <a:buFont typeface="Barlow Light"/>
              <a:buChar char="▸"/>
            </a:pPr>
            <a:r>
              <a:rPr lang="en-US" sz="1200" b="0" i="0" u="none" strike="noStrike" cap="none">
                <a:solidFill>
                  <a:schemeClr val="dk1"/>
                </a:solidFill>
                <a:latin typeface="Barlow Light"/>
                <a:ea typeface="Barlow Light"/>
                <a:cs typeface="Barlow Light"/>
                <a:sym typeface="Barlow Light"/>
              </a:rPr>
              <a:t>Underpaid clients who purchased all services have never left the company</a:t>
            </a:r>
            <a:endParaRPr/>
          </a:p>
          <a:p>
            <a:pPr marL="457200" marR="0" lvl="0" indent="-228600" algn="l" rtl="0">
              <a:lnSpc>
                <a:spcPct val="110000"/>
              </a:lnSpc>
              <a:spcBef>
                <a:spcPts val="600"/>
              </a:spcBef>
              <a:spcAft>
                <a:spcPts val="0"/>
              </a:spcAft>
              <a:buClr>
                <a:schemeClr val="accent1"/>
              </a:buClr>
              <a:buSzPts val="1800"/>
              <a:buFont typeface="Barlow Light"/>
              <a:buNone/>
            </a:pPr>
            <a:endParaRPr sz="1200" b="0" i="0" u="none" strike="noStrike" cap="none">
              <a:solidFill>
                <a:schemeClr val="dk1"/>
              </a:solidFill>
              <a:latin typeface="Barlow Light"/>
              <a:ea typeface="Barlow Light"/>
              <a:cs typeface="Barlow Light"/>
              <a:sym typeface="Barlow Light"/>
            </a:endParaRPr>
          </a:p>
          <a:p>
            <a:pPr marL="457200" marR="0" lvl="0" indent="-228600" algn="l" rtl="0">
              <a:lnSpc>
                <a:spcPct val="110000"/>
              </a:lnSpc>
              <a:spcBef>
                <a:spcPts val="600"/>
              </a:spcBef>
              <a:spcAft>
                <a:spcPts val="0"/>
              </a:spcAft>
              <a:buClr>
                <a:schemeClr val="accent1"/>
              </a:buClr>
              <a:buSzPts val="1800"/>
              <a:buFont typeface="Barlow Light"/>
              <a:buNone/>
            </a:pPr>
            <a:endParaRPr sz="1200" b="0" i="0" u="none" strike="noStrike" cap="none">
              <a:solidFill>
                <a:schemeClr val="dk1"/>
              </a:solidFill>
              <a:latin typeface="Barlow Light"/>
              <a:ea typeface="Barlow Light"/>
              <a:cs typeface="Barlow Light"/>
              <a:sym typeface="Barlow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3"/>
          <p:cNvSpPr txBox="1">
            <a:spLocks noGrp="1"/>
          </p:cNvSpPr>
          <p:nvPr>
            <p:ph type="title"/>
          </p:nvPr>
        </p:nvSpPr>
        <p:spPr>
          <a:xfrm>
            <a:off x="457200" y="681800"/>
            <a:ext cx="36672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01 Introduction</a:t>
            </a:r>
            <a:endParaRPr sz="3600" b="1">
              <a:latin typeface="Raleway"/>
              <a:ea typeface="Raleway"/>
              <a:cs typeface="Raleway"/>
              <a:sym typeface="Raleway"/>
            </a:endParaRPr>
          </a:p>
        </p:txBody>
      </p:sp>
      <p:sp>
        <p:nvSpPr>
          <p:cNvPr id="91" name="Google Shape;91;p3"/>
          <p:cNvSpPr txBox="1">
            <a:spLocks noGrp="1"/>
          </p:cNvSpPr>
          <p:nvPr>
            <p:ph type="body" idx="1"/>
          </p:nvPr>
        </p:nvSpPr>
        <p:spPr>
          <a:xfrm>
            <a:off x="457200" y="1174261"/>
            <a:ext cx="3667200" cy="3875109"/>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600"/>
              </a:spcBef>
              <a:spcAft>
                <a:spcPts val="0"/>
              </a:spcAft>
              <a:buSzPts val="1800"/>
              <a:buNone/>
            </a:pPr>
            <a:r>
              <a:rPr lang="en-US" sz="1600"/>
              <a:t>Churn rate is referred to as the proportion of contractual or subscribed customers who terminate their relationship with a service provider.</a:t>
            </a:r>
            <a:endParaRPr/>
          </a:p>
          <a:p>
            <a:pPr marL="0" lvl="0" indent="0" algn="just" rtl="0">
              <a:lnSpc>
                <a:spcPct val="100000"/>
              </a:lnSpc>
              <a:spcBef>
                <a:spcPts val="1000"/>
              </a:spcBef>
              <a:spcAft>
                <a:spcPts val="0"/>
              </a:spcAft>
              <a:buSzPts val="1800"/>
              <a:buNone/>
            </a:pPr>
            <a:r>
              <a:rPr lang="en-US" sz="1600"/>
              <a:t>Businesses must predict future churn rates because it helps them to perceive a better understanding of future expected revenue.</a:t>
            </a:r>
            <a:endParaRPr/>
          </a:p>
          <a:p>
            <a:pPr marL="0" lvl="0" indent="0" algn="just" rtl="0">
              <a:lnSpc>
                <a:spcPct val="100000"/>
              </a:lnSpc>
              <a:spcBef>
                <a:spcPts val="1000"/>
              </a:spcBef>
              <a:spcAft>
                <a:spcPts val="0"/>
              </a:spcAft>
              <a:buSzPts val="1800"/>
              <a:buNone/>
            </a:pPr>
            <a:r>
              <a:rPr lang="en-US" sz="1600"/>
              <a:t>In this project, we had the opportunity to explore a telecommunication company’s dataset consists of past and existing customers, as well as to create a model which predicts potential future churns.</a:t>
            </a:r>
            <a:endParaRPr/>
          </a:p>
        </p:txBody>
      </p:sp>
      <p:pic>
        <p:nvPicPr>
          <p:cNvPr id="92" name="Google Shape;92;p3"/>
          <p:cNvPicPr preferRelativeResize="0"/>
          <p:nvPr/>
        </p:nvPicPr>
        <p:blipFill rotWithShape="1">
          <a:blip r:embed="rId3">
            <a:alphaModFix/>
          </a:blip>
          <a:srcRect l="18875" r="18875"/>
          <a:stretch/>
        </p:blipFill>
        <p:spPr>
          <a:xfrm>
            <a:off x="4585448" y="0"/>
            <a:ext cx="4572000" cy="5143500"/>
          </a:xfrm>
          <a:prstGeom prst="snip1Rect">
            <a:avLst>
              <a:gd name="adj" fmla="val 9999"/>
            </a:avLst>
          </a:prstGeom>
          <a:noFill/>
          <a:ln>
            <a:noFill/>
          </a:ln>
        </p:spPr>
      </p:pic>
      <p:sp>
        <p:nvSpPr>
          <p:cNvPr id="93" name="Google Shape;93;p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0"/>
          <p:cNvSpPr txBox="1">
            <a:spLocks noGrp="1"/>
          </p:cNvSpPr>
          <p:nvPr>
            <p:ph type="title"/>
          </p:nvPr>
        </p:nvSpPr>
        <p:spPr>
          <a:xfrm>
            <a:off x="457199" y="681800"/>
            <a:ext cx="7963989" cy="410021"/>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Correlations of Features With Label </a:t>
            </a:r>
            <a:endParaRPr sz="3600" b="1">
              <a:latin typeface="Raleway"/>
              <a:ea typeface="Raleway"/>
              <a:cs typeface="Raleway"/>
              <a:sym typeface="Raleway"/>
            </a:endParaRPr>
          </a:p>
        </p:txBody>
      </p:sp>
      <p:sp>
        <p:nvSpPr>
          <p:cNvPr id="590" name="Google Shape;590;p3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30</a:t>
            </a:fld>
            <a:endParaRPr>
              <a:solidFill>
                <a:srgbClr val="007BB9"/>
              </a:solidFill>
            </a:endParaRPr>
          </a:p>
        </p:txBody>
      </p:sp>
      <p:pic>
        <p:nvPicPr>
          <p:cNvPr id="591" name="Google Shape;591;p30"/>
          <p:cNvPicPr preferRelativeResize="0"/>
          <p:nvPr/>
        </p:nvPicPr>
        <p:blipFill rotWithShape="1">
          <a:blip r:embed="rId3">
            <a:alphaModFix/>
          </a:blip>
          <a:srcRect/>
          <a:stretch/>
        </p:blipFill>
        <p:spPr>
          <a:xfrm>
            <a:off x="3727292" y="1350900"/>
            <a:ext cx="4859039" cy="3696078"/>
          </a:xfrm>
          <a:prstGeom prst="rect">
            <a:avLst/>
          </a:prstGeom>
          <a:noFill/>
          <a:ln w="9525" cap="flat" cmpd="sng">
            <a:solidFill>
              <a:schemeClr val="dk1"/>
            </a:solidFill>
            <a:prstDash val="solid"/>
            <a:round/>
            <a:headEnd type="none" w="sm" len="sm"/>
            <a:tailEnd type="none" w="sm" len="sm"/>
          </a:ln>
        </p:spPr>
      </p:pic>
      <p:sp>
        <p:nvSpPr>
          <p:cNvPr id="592" name="Google Shape;592;p30"/>
          <p:cNvSpPr txBox="1"/>
          <p:nvPr/>
        </p:nvSpPr>
        <p:spPr>
          <a:xfrm>
            <a:off x="1031" y="1607640"/>
            <a:ext cx="3492008" cy="1928220"/>
          </a:xfrm>
          <a:prstGeom prst="rect">
            <a:avLst/>
          </a:prstGeom>
          <a:noFill/>
          <a:ln>
            <a:noFill/>
          </a:ln>
        </p:spPr>
        <p:txBody>
          <a:bodyPr spcFirstLastPara="1" wrap="square" lIns="91425" tIns="45700" rIns="91425" bIns="45700" anchor="t" anchorCtr="0">
            <a:spAutoFit/>
          </a:bodyPr>
          <a:lstStyle/>
          <a:p>
            <a:pPr marL="114300" marR="0" lvl="1" indent="0" algn="just" rtl="0">
              <a:lnSpc>
                <a:spcPct val="110000"/>
              </a:lnSpc>
              <a:spcBef>
                <a:spcPts val="0"/>
              </a:spcBef>
              <a:spcAft>
                <a:spcPts val="0"/>
              </a:spcAft>
              <a:buNone/>
            </a:pPr>
            <a:r>
              <a:rPr lang="en-US" sz="1200" b="0" i="0" u="none" strike="noStrike" cap="none">
                <a:solidFill>
                  <a:schemeClr val="dk1"/>
                </a:solidFill>
                <a:latin typeface="Barlow Light"/>
                <a:ea typeface="Barlow Light"/>
                <a:cs typeface="Barlow Light"/>
                <a:sym typeface="Barlow Light"/>
              </a:rPr>
              <a:t>The correlations between the chosen features and the churn rate are shown in this graph, sorted by increasing strength.</a:t>
            </a:r>
            <a:endParaRPr/>
          </a:p>
          <a:p>
            <a:pPr marL="114300" marR="0" lvl="1" indent="0" algn="just" rtl="0">
              <a:lnSpc>
                <a:spcPct val="110000"/>
              </a:lnSpc>
              <a:spcBef>
                <a:spcPts val="600"/>
              </a:spcBef>
              <a:spcAft>
                <a:spcPts val="0"/>
              </a:spcAft>
              <a:buNone/>
            </a:pPr>
            <a:endParaRPr sz="1200" b="0" i="0" u="none" strike="noStrike" cap="none">
              <a:solidFill>
                <a:schemeClr val="dk1"/>
              </a:solidFill>
              <a:latin typeface="Barlow Light"/>
              <a:ea typeface="Barlow Light"/>
              <a:cs typeface="Barlow Light"/>
              <a:sym typeface="Barlow Light"/>
            </a:endParaRPr>
          </a:p>
          <a:p>
            <a:pPr marL="285750" marR="0" lvl="1" indent="-171450" algn="just" rtl="0">
              <a:lnSpc>
                <a:spcPct val="110000"/>
              </a:lnSpc>
              <a:spcBef>
                <a:spcPts val="600"/>
              </a:spcBef>
              <a:spcAft>
                <a:spcPts val="0"/>
              </a:spcAft>
              <a:buClr>
                <a:schemeClr val="accent1"/>
              </a:buClr>
              <a:buSzPts val="1800"/>
              <a:buFont typeface="Arial"/>
              <a:buChar char="•"/>
            </a:pPr>
            <a:r>
              <a:rPr lang="en-US" sz="1200" b="0" i="0" u="none" strike="noStrike" cap="none">
                <a:solidFill>
                  <a:schemeClr val="dk1"/>
                </a:solidFill>
                <a:latin typeface="Barlow Light"/>
                <a:ea typeface="Barlow Light"/>
                <a:cs typeface="Barlow Light"/>
                <a:sym typeface="Barlow Light"/>
              </a:rPr>
              <a:t>The feature with the strongest </a:t>
            </a:r>
            <a:r>
              <a:rPr lang="en-US" sz="1200" b="1" i="0" u="none" strike="noStrike" cap="none">
                <a:solidFill>
                  <a:schemeClr val="dk1"/>
                </a:solidFill>
                <a:latin typeface="Barlow Light"/>
                <a:ea typeface="Barlow Light"/>
                <a:cs typeface="Barlow Light"/>
                <a:sym typeface="Barlow Light"/>
              </a:rPr>
              <a:t>positive</a:t>
            </a:r>
            <a:r>
              <a:rPr lang="en-US" sz="1200" b="0" i="0" u="none" strike="noStrike" cap="none">
                <a:solidFill>
                  <a:schemeClr val="dk1"/>
                </a:solidFill>
                <a:latin typeface="Barlow Light"/>
                <a:ea typeface="Barlow Light"/>
                <a:cs typeface="Barlow Light"/>
                <a:sym typeface="Barlow Light"/>
              </a:rPr>
              <a:t> correlation is displayed in the </a:t>
            </a:r>
            <a:r>
              <a:rPr lang="en-US" sz="1200" b="1" i="0" u="none" strike="noStrike" cap="none">
                <a:solidFill>
                  <a:srgbClr val="00B050"/>
                </a:solidFill>
                <a:latin typeface="Barlow Light"/>
                <a:ea typeface="Barlow Light"/>
                <a:cs typeface="Barlow Light"/>
                <a:sym typeface="Barlow Light"/>
              </a:rPr>
              <a:t>green bar</a:t>
            </a:r>
            <a:endParaRPr/>
          </a:p>
          <a:p>
            <a:pPr marL="285750" marR="0" lvl="1" indent="-171450" algn="just" rtl="0">
              <a:lnSpc>
                <a:spcPct val="110000"/>
              </a:lnSpc>
              <a:spcBef>
                <a:spcPts val="600"/>
              </a:spcBef>
              <a:spcAft>
                <a:spcPts val="0"/>
              </a:spcAft>
              <a:buClr>
                <a:schemeClr val="accent1"/>
              </a:buClr>
              <a:buSzPts val="1800"/>
              <a:buFont typeface="Arial"/>
              <a:buChar char="•"/>
            </a:pPr>
            <a:r>
              <a:rPr lang="en-US" sz="1200" b="0" i="0" u="none" strike="noStrike" cap="none">
                <a:solidFill>
                  <a:schemeClr val="dk1"/>
                </a:solidFill>
                <a:latin typeface="Barlow Light"/>
                <a:ea typeface="Barlow Light"/>
                <a:cs typeface="Barlow Light"/>
                <a:sym typeface="Barlow Light"/>
              </a:rPr>
              <a:t>The feature with the strongest </a:t>
            </a:r>
            <a:r>
              <a:rPr lang="en-US" sz="1200" b="1" i="0" u="none" strike="noStrike" cap="none">
                <a:solidFill>
                  <a:schemeClr val="dk1"/>
                </a:solidFill>
                <a:latin typeface="Barlow Light"/>
                <a:ea typeface="Barlow Light"/>
                <a:cs typeface="Barlow Light"/>
                <a:sym typeface="Barlow Light"/>
              </a:rPr>
              <a:t>negative</a:t>
            </a:r>
            <a:r>
              <a:rPr lang="en-US" sz="1200" b="0" i="0" u="none" strike="noStrike" cap="none">
                <a:solidFill>
                  <a:schemeClr val="dk1"/>
                </a:solidFill>
                <a:latin typeface="Barlow Light"/>
                <a:ea typeface="Barlow Light"/>
                <a:cs typeface="Barlow Light"/>
                <a:sym typeface="Barlow Light"/>
              </a:rPr>
              <a:t> correlation is displayed in the </a:t>
            </a:r>
            <a:r>
              <a:rPr lang="en-US" sz="1200" b="1" i="0" u="none" strike="noStrike" cap="none">
                <a:solidFill>
                  <a:schemeClr val="accent4"/>
                </a:solidFill>
                <a:latin typeface="Barlow Light"/>
                <a:ea typeface="Barlow Light"/>
                <a:cs typeface="Barlow Light"/>
                <a:sym typeface="Barlow Light"/>
              </a:rPr>
              <a:t>red bar</a:t>
            </a:r>
            <a:endParaRPr sz="1200" b="0" i="0" u="none" strike="noStrike" cap="none">
              <a:solidFill>
                <a:schemeClr val="dk1"/>
              </a:solidFill>
              <a:latin typeface="Barlow Light"/>
              <a:ea typeface="Barlow Light"/>
              <a:cs typeface="Barlow Light"/>
              <a:sym typeface="Barlow Light"/>
            </a:endParaRPr>
          </a:p>
        </p:txBody>
      </p:sp>
      <p:pic>
        <p:nvPicPr>
          <p:cNvPr id="4" name="Picture 3" descr="Icon&#10;&#10;Description automatically generated">
            <a:extLst>
              <a:ext uri="{FF2B5EF4-FFF2-40B4-BE49-F238E27FC236}">
                <a16:creationId xmlns:a16="http://schemas.microsoft.com/office/drawing/2014/main" id="{8A3AF6E1-DF66-C82B-0932-90439829D37F}"/>
              </a:ext>
            </a:extLst>
          </p:cNvPr>
          <p:cNvPicPr>
            <a:picLocks noChangeAspect="1"/>
          </p:cNvPicPr>
          <p:nvPr/>
        </p:nvPicPr>
        <p:blipFill>
          <a:blip r:embed="rId4"/>
          <a:stretch>
            <a:fillRect/>
          </a:stretch>
        </p:blipFill>
        <p:spPr>
          <a:xfrm>
            <a:off x="909473" y="3901233"/>
            <a:ext cx="1504273" cy="124226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1"/>
          <p:cNvSpPr txBox="1">
            <a:spLocks noGrp="1"/>
          </p:cNvSpPr>
          <p:nvPr>
            <p:ph type="title"/>
          </p:nvPr>
        </p:nvSpPr>
        <p:spPr>
          <a:xfrm>
            <a:off x="457199" y="681800"/>
            <a:ext cx="7711441" cy="878407"/>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The Strongest Feature Correlated With Churn</a:t>
            </a:r>
            <a:endParaRPr sz="3600" b="1">
              <a:latin typeface="Raleway"/>
              <a:ea typeface="Raleway"/>
              <a:cs typeface="Raleway"/>
              <a:sym typeface="Raleway"/>
            </a:endParaRPr>
          </a:p>
        </p:txBody>
      </p:sp>
      <p:sp>
        <p:nvSpPr>
          <p:cNvPr id="598" name="Google Shape;598;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31</a:t>
            </a:fld>
            <a:endParaRPr>
              <a:solidFill>
                <a:srgbClr val="007BB9"/>
              </a:solidFill>
            </a:endParaRPr>
          </a:p>
        </p:txBody>
      </p:sp>
      <p:pic>
        <p:nvPicPr>
          <p:cNvPr id="599" name="Google Shape;599;p31"/>
          <p:cNvPicPr preferRelativeResize="0"/>
          <p:nvPr/>
        </p:nvPicPr>
        <p:blipFill rotWithShape="1">
          <a:blip r:embed="rId3">
            <a:alphaModFix/>
          </a:blip>
          <a:srcRect/>
          <a:stretch/>
        </p:blipFill>
        <p:spPr>
          <a:xfrm>
            <a:off x="4244873" y="2325440"/>
            <a:ext cx="4152911" cy="2481876"/>
          </a:xfrm>
          <a:prstGeom prst="rect">
            <a:avLst/>
          </a:prstGeom>
          <a:noFill/>
          <a:ln>
            <a:noFill/>
          </a:ln>
        </p:spPr>
      </p:pic>
      <p:sp>
        <p:nvSpPr>
          <p:cNvPr id="600" name="Google Shape;600;p31"/>
          <p:cNvSpPr txBox="1"/>
          <p:nvPr/>
        </p:nvSpPr>
        <p:spPr>
          <a:xfrm>
            <a:off x="304324" y="2117408"/>
            <a:ext cx="3689308" cy="2689908"/>
          </a:xfrm>
          <a:prstGeom prst="rect">
            <a:avLst/>
          </a:prstGeom>
          <a:noFill/>
          <a:ln>
            <a:noFill/>
          </a:ln>
        </p:spPr>
        <p:txBody>
          <a:bodyPr spcFirstLastPara="1" wrap="square" lIns="0" tIns="0" rIns="0" bIns="0" anchor="t" anchorCtr="0">
            <a:noAutofit/>
          </a:bodyPr>
          <a:lstStyle/>
          <a:p>
            <a:pPr marL="114300" marR="0" lvl="0" indent="0" algn="just" rtl="0">
              <a:lnSpc>
                <a:spcPct val="110000"/>
              </a:lnSpc>
              <a:spcBef>
                <a:spcPts val="600"/>
              </a:spcBef>
              <a:spcAft>
                <a:spcPts val="0"/>
              </a:spcAft>
              <a:buClr>
                <a:schemeClr val="accent1"/>
              </a:buClr>
              <a:buSzPts val="1800"/>
              <a:buFont typeface="Barlow Light"/>
              <a:buNone/>
            </a:pPr>
            <a:r>
              <a:rPr lang="en-US" sz="1800" b="1" i="0" u="none" strike="noStrike" cap="none" dirty="0">
                <a:solidFill>
                  <a:schemeClr val="dk1"/>
                </a:solidFill>
                <a:latin typeface="Barlow Light"/>
                <a:ea typeface="Barlow Light"/>
                <a:cs typeface="Barlow Light"/>
                <a:sym typeface="Barlow Light"/>
              </a:rPr>
              <a:t>Key Takeaways:</a:t>
            </a:r>
            <a:endParaRPr dirty="0"/>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dirty="0">
                <a:solidFill>
                  <a:schemeClr val="dk1"/>
                </a:solidFill>
                <a:latin typeface="Barlow Light"/>
                <a:ea typeface="Barlow Light"/>
                <a:cs typeface="Barlow Light"/>
                <a:sym typeface="Barlow Light"/>
              </a:rPr>
              <a:t>Based on the distribution of that feature between a group of subscribers who share that characteristic and a group who do not, most of the clients have monthly subscriptions</a:t>
            </a:r>
            <a:endParaRPr dirty="0"/>
          </a:p>
          <a:p>
            <a:pPr marL="457200" marR="0" lvl="0" indent="-342900" algn="just" rtl="0">
              <a:lnSpc>
                <a:spcPct val="110000"/>
              </a:lnSpc>
              <a:spcBef>
                <a:spcPts val="600"/>
              </a:spcBef>
              <a:spcAft>
                <a:spcPts val="0"/>
              </a:spcAft>
              <a:buClr>
                <a:schemeClr val="accent1"/>
              </a:buClr>
              <a:buSzPts val="1800"/>
              <a:buFont typeface="Barlow Light"/>
              <a:buChar char="▸"/>
            </a:pPr>
            <a:r>
              <a:rPr lang="en-US" sz="1400" b="0" i="0" u="none" strike="noStrike" cap="none" dirty="0">
                <a:solidFill>
                  <a:schemeClr val="dk1"/>
                </a:solidFill>
                <a:latin typeface="Barlow Light"/>
                <a:ea typeface="Barlow Light"/>
                <a:cs typeface="Barlow Light"/>
                <a:sym typeface="Barlow Light"/>
              </a:rPr>
              <a:t>Month-to-month contract group has much higher churn rate than the group of subscribers with other contract types</a:t>
            </a:r>
            <a:endParaRPr dirty="0"/>
          </a:p>
        </p:txBody>
      </p:sp>
      <p:sp>
        <p:nvSpPr>
          <p:cNvPr id="601" name="Google Shape;601;p31"/>
          <p:cNvSpPr txBox="1"/>
          <p:nvPr/>
        </p:nvSpPr>
        <p:spPr>
          <a:xfrm>
            <a:off x="457199" y="1607975"/>
            <a:ext cx="7940585"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dirty="0">
                <a:solidFill>
                  <a:srgbClr val="000000"/>
                </a:solidFill>
                <a:latin typeface="Barlow Light"/>
                <a:ea typeface="Barlow Light"/>
                <a:cs typeface="Barlow Light"/>
                <a:sym typeface="Barlow Light"/>
              </a:rPr>
              <a:t>The correlation graph shown earlier demonstrated that a monthly contract has the highest association with churn, so we wanted to dive deeper into its distribution and the related churn rate.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2"/>
          <p:cNvSpPr txBox="1">
            <a:spLocks noGrp="1"/>
          </p:cNvSpPr>
          <p:nvPr>
            <p:ph type="title"/>
          </p:nvPr>
        </p:nvSpPr>
        <p:spPr>
          <a:xfrm>
            <a:off x="509451" y="623017"/>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2800" b="1">
                <a:latin typeface="Raleway"/>
                <a:ea typeface="Raleway"/>
                <a:cs typeface="Raleway"/>
                <a:sym typeface="Raleway"/>
              </a:rPr>
              <a:t>Preparations For The Model</a:t>
            </a:r>
            <a:endParaRPr sz="2800" b="1">
              <a:latin typeface="Raleway"/>
              <a:ea typeface="Raleway"/>
              <a:cs typeface="Raleway"/>
              <a:sym typeface="Raleway"/>
            </a:endParaRPr>
          </a:p>
        </p:txBody>
      </p:sp>
      <p:sp>
        <p:nvSpPr>
          <p:cNvPr id="607" name="Google Shape;607;p32"/>
          <p:cNvSpPr txBox="1">
            <a:spLocks noGrp="1"/>
          </p:cNvSpPr>
          <p:nvPr>
            <p:ph type="body" idx="1"/>
          </p:nvPr>
        </p:nvSpPr>
        <p:spPr>
          <a:xfrm>
            <a:off x="175585" y="1154276"/>
            <a:ext cx="5706600" cy="3520086"/>
          </a:xfrm>
          <a:prstGeom prst="rect">
            <a:avLst/>
          </a:prstGeom>
          <a:noFill/>
          <a:ln>
            <a:noFill/>
          </a:ln>
        </p:spPr>
        <p:txBody>
          <a:bodyPr spcFirstLastPara="1" wrap="square" lIns="0" tIns="0" rIns="0" bIns="0" anchor="t" anchorCtr="0">
            <a:noAutofit/>
          </a:bodyPr>
          <a:lstStyle/>
          <a:p>
            <a:pPr marL="457200" lvl="0" indent="-342900" algn="just" rtl="0">
              <a:lnSpc>
                <a:spcPct val="110000"/>
              </a:lnSpc>
              <a:spcBef>
                <a:spcPts val="600"/>
              </a:spcBef>
              <a:spcAft>
                <a:spcPts val="0"/>
              </a:spcAft>
              <a:buSzPts val="1800"/>
              <a:buChar char="▸"/>
            </a:pPr>
            <a:r>
              <a:rPr lang="en-US" sz="1600" dirty="0" err="1"/>
              <a:t>CustomerID</a:t>
            </a:r>
            <a:r>
              <a:rPr lang="en-US" sz="1600" dirty="0"/>
              <a:t> was removed because it doesn’t represent any meaningful information </a:t>
            </a:r>
            <a:endParaRPr dirty="0"/>
          </a:p>
          <a:p>
            <a:pPr marL="457200" lvl="0" indent="-342900" algn="just" rtl="0">
              <a:lnSpc>
                <a:spcPct val="110000"/>
              </a:lnSpc>
              <a:spcBef>
                <a:spcPts val="600"/>
              </a:spcBef>
              <a:spcAft>
                <a:spcPts val="0"/>
              </a:spcAft>
              <a:buSzPts val="1800"/>
              <a:buChar char="▸"/>
            </a:pPr>
            <a:r>
              <a:rPr lang="en-US" sz="1600" dirty="0"/>
              <a:t>Non-numeric features were converted to binary vectors using the function </a:t>
            </a:r>
            <a:r>
              <a:rPr lang="en-US" sz="1600" dirty="0" err="1"/>
              <a:t>get_dummies</a:t>
            </a:r>
            <a:r>
              <a:rPr lang="en-US" sz="1600" dirty="0"/>
              <a:t>() </a:t>
            </a:r>
            <a:endParaRPr dirty="0"/>
          </a:p>
          <a:p>
            <a:pPr marL="457200" lvl="0" indent="-342900" algn="just" rtl="0">
              <a:lnSpc>
                <a:spcPct val="110000"/>
              </a:lnSpc>
              <a:spcBef>
                <a:spcPts val="600"/>
              </a:spcBef>
              <a:spcAft>
                <a:spcPts val="0"/>
              </a:spcAft>
              <a:buSzPts val="1800"/>
              <a:buChar char="▸"/>
            </a:pPr>
            <a:r>
              <a:rPr lang="en-US" sz="1600" dirty="0"/>
              <a:t>Enriching the database with additional features:</a:t>
            </a:r>
            <a:endParaRPr dirty="0"/>
          </a:p>
          <a:p>
            <a:pPr marL="914400" lvl="1" indent="-342900" algn="just" rtl="0">
              <a:lnSpc>
                <a:spcPct val="110000"/>
              </a:lnSpc>
              <a:spcBef>
                <a:spcPts val="600"/>
              </a:spcBef>
              <a:spcAft>
                <a:spcPts val="0"/>
              </a:spcAft>
              <a:buSzPts val="1800"/>
              <a:buChar char="▹"/>
            </a:pPr>
            <a:r>
              <a:rPr lang="en-US" sz="1200" dirty="0" err="1"/>
              <a:t>totalservicescount</a:t>
            </a:r>
            <a:endParaRPr dirty="0"/>
          </a:p>
          <a:p>
            <a:pPr marL="914400" lvl="1" indent="-342900" algn="just" rtl="0">
              <a:lnSpc>
                <a:spcPct val="110000"/>
              </a:lnSpc>
              <a:spcBef>
                <a:spcPts val="600"/>
              </a:spcBef>
              <a:spcAft>
                <a:spcPts val="0"/>
              </a:spcAft>
              <a:buSzPts val="1800"/>
              <a:buChar char="▹"/>
            </a:pPr>
            <a:r>
              <a:rPr lang="en-US" sz="1200" dirty="0" err="1"/>
              <a:t>paymentgroup</a:t>
            </a:r>
            <a:endParaRPr dirty="0"/>
          </a:p>
          <a:p>
            <a:pPr marL="914400" lvl="1" indent="-342900" algn="just" rtl="0">
              <a:lnSpc>
                <a:spcPct val="110000"/>
              </a:lnSpc>
              <a:spcBef>
                <a:spcPts val="600"/>
              </a:spcBef>
              <a:spcAft>
                <a:spcPts val="0"/>
              </a:spcAft>
              <a:buSzPts val="1800"/>
              <a:buChar char="▹"/>
            </a:pPr>
            <a:r>
              <a:rPr lang="en-US" sz="1200" dirty="0" err="1"/>
              <a:t>HasAdditionalServices</a:t>
            </a:r>
            <a:endParaRPr dirty="0"/>
          </a:p>
          <a:p>
            <a:pPr marL="914400" lvl="1" indent="-342900" algn="just" rtl="0">
              <a:lnSpc>
                <a:spcPct val="110000"/>
              </a:lnSpc>
              <a:spcBef>
                <a:spcPts val="600"/>
              </a:spcBef>
              <a:spcAft>
                <a:spcPts val="0"/>
              </a:spcAft>
              <a:buSzPts val="1800"/>
              <a:buChar char="▹"/>
            </a:pPr>
            <a:r>
              <a:rPr lang="en-US" sz="1200" dirty="0" err="1"/>
              <a:t>paymentmethodtype</a:t>
            </a:r>
            <a:endParaRPr dirty="0"/>
          </a:p>
          <a:p>
            <a:pPr marL="914400" lvl="1" indent="-342900" algn="just" rtl="0">
              <a:lnSpc>
                <a:spcPct val="110000"/>
              </a:lnSpc>
              <a:spcBef>
                <a:spcPts val="600"/>
              </a:spcBef>
              <a:spcAft>
                <a:spcPts val="0"/>
              </a:spcAft>
              <a:buSzPts val="1800"/>
              <a:buChar char="▹"/>
            </a:pPr>
            <a:r>
              <a:rPr lang="en-US" sz="1200" dirty="0" err="1"/>
              <a:t>coreservicetype</a:t>
            </a:r>
            <a:endParaRPr dirty="0"/>
          </a:p>
          <a:p>
            <a:pPr marL="457200" lvl="0" indent="-342900" algn="just" rtl="0">
              <a:lnSpc>
                <a:spcPct val="110000"/>
              </a:lnSpc>
              <a:spcBef>
                <a:spcPts val="600"/>
              </a:spcBef>
              <a:spcAft>
                <a:spcPts val="0"/>
              </a:spcAft>
              <a:buSzPts val="1800"/>
              <a:buChar char="▸"/>
            </a:pPr>
            <a:r>
              <a:rPr lang="en-US" sz="1600" dirty="0"/>
              <a:t>All the remaining features were converted to data type float </a:t>
            </a:r>
            <a:endParaRPr dirty="0"/>
          </a:p>
          <a:p>
            <a:pPr marL="457200" lvl="0" indent="-228600" algn="just" rtl="0">
              <a:lnSpc>
                <a:spcPct val="110000"/>
              </a:lnSpc>
              <a:spcBef>
                <a:spcPts val="600"/>
              </a:spcBef>
              <a:spcAft>
                <a:spcPts val="0"/>
              </a:spcAft>
              <a:buSzPts val="1800"/>
              <a:buNone/>
            </a:pPr>
            <a:endParaRPr dirty="0"/>
          </a:p>
          <a:p>
            <a:pPr marL="114300" lvl="0" indent="0" algn="just" rtl="0">
              <a:lnSpc>
                <a:spcPct val="110000"/>
              </a:lnSpc>
              <a:spcBef>
                <a:spcPts val="600"/>
              </a:spcBef>
              <a:spcAft>
                <a:spcPts val="0"/>
              </a:spcAft>
              <a:buSzPts val="1800"/>
              <a:buNone/>
            </a:pPr>
            <a:endParaRPr dirty="0"/>
          </a:p>
        </p:txBody>
      </p:sp>
      <p:sp>
        <p:nvSpPr>
          <p:cNvPr id="608" name="Google Shape;608;p3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pic>
        <p:nvPicPr>
          <p:cNvPr id="609" name="Google Shape;609;p32"/>
          <p:cNvPicPr preferRelativeResize="0"/>
          <p:nvPr/>
        </p:nvPicPr>
        <p:blipFill rotWithShape="1">
          <a:blip r:embed="rId3">
            <a:alphaModFix/>
          </a:blip>
          <a:srcRect/>
          <a:stretch/>
        </p:blipFill>
        <p:spPr>
          <a:xfrm>
            <a:off x="6419993" y="3468820"/>
            <a:ext cx="1691224" cy="16774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3"/>
          <p:cNvSpPr txBox="1">
            <a:spLocks noGrp="1"/>
          </p:cNvSpPr>
          <p:nvPr>
            <p:ph type="title"/>
          </p:nvPr>
        </p:nvSpPr>
        <p:spPr>
          <a:xfrm>
            <a:off x="457200" y="681800"/>
            <a:ext cx="4933406"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06 Model Evaluation</a:t>
            </a:r>
            <a:endParaRPr sz="3600" b="1">
              <a:latin typeface="Raleway"/>
              <a:ea typeface="Raleway"/>
              <a:cs typeface="Raleway"/>
              <a:sym typeface="Raleway"/>
            </a:endParaRPr>
          </a:p>
        </p:txBody>
      </p:sp>
      <p:sp>
        <p:nvSpPr>
          <p:cNvPr id="615" name="Google Shape;615;p33"/>
          <p:cNvSpPr txBox="1">
            <a:spLocks noGrp="1"/>
          </p:cNvSpPr>
          <p:nvPr>
            <p:ph type="body" idx="1"/>
          </p:nvPr>
        </p:nvSpPr>
        <p:spPr>
          <a:xfrm>
            <a:off x="457200" y="1174261"/>
            <a:ext cx="7146758" cy="3875109"/>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600"/>
              </a:spcBef>
              <a:spcAft>
                <a:spcPts val="0"/>
              </a:spcAft>
              <a:buSzPts val="1800"/>
              <a:buNone/>
            </a:pPr>
            <a:r>
              <a:rPr lang="en-US" sz="1600"/>
              <a:t>Machine learning model is trained using a set of data and an algorithm that allows it to analyze and learn from the data.</a:t>
            </a:r>
            <a:endParaRPr/>
          </a:p>
          <a:p>
            <a:pPr marL="0" lvl="0" indent="0" algn="just" rtl="0">
              <a:lnSpc>
                <a:spcPct val="100000"/>
              </a:lnSpc>
              <a:spcBef>
                <a:spcPts val="600"/>
              </a:spcBef>
              <a:spcAft>
                <a:spcPts val="0"/>
              </a:spcAft>
              <a:buSzPts val="1800"/>
              <a:buNone/>
            </a:pPr>
            <a:r>
              <a:rPr lang="en-US" sz="1600"/>
              <a:t>Once the model has been trained, we can use it to analyze data that it has never seen before and predict what will happen to this data.</a:t>
            </a:r>
            <a:endParaRPr/>
          </a:p>
          <a:p>
            <a:pPr marL="0" lvl="0" indent="0" algn="just" rtl="0">
              <a:lnSpc>
                <a:spcPct val="100000"/>
              </a:lnSpc>
              <a:spcBef>
                <a:spcPts val="600"/>
              </a:spcBef>
              <a:spcAft>
                <a:spcPts val="0"/>
              </a:spcAft>
              <a:buSzPts val="1800"/>
              <a:buNone/>
            </a:pPr>
            <a:endParaRPr sz="1600"/>
          </a:p>
          <a:p>
            <a:pPr marL="0" lvl="0" indent="0" algn="just" rtl="0">
              <a:lnSpc>
                <a:spcPct val="100000"/>
              </a:lnSpc>
              <a:spcBef>
                <a:spcPts val="600"/>
              </a:spcBef>
              <a:spcAft>
                <a:spcPts val="0"/>
              </a:spcAft>
              <a:buSzPts val="1800"/>
              <a:buNone/>
            </a:pPr>
            <a:r>
              <a:rPr lang="en-US" sz="1600" u="sng"/>
              <a:t>In order to evaluate the model, 3 types of algorithms will be used:</a:t>
            </a:r>
            <a:endParaRPr/>
          </a:p>
          <a:p>
            <a:pPr marL="285750" lvl="0" indent="-285750" algn="just" rtl="0">
              <a:lnSpc>
                <a:spcPct val="100000"/>
              </a:lnSpc>
              <a:spcBef>
                <a:spcPts val="600"/>
              </a:spcBef>
              <a:spcAft>
                <a:spcPts val="0"/>
              </a:spcAft>
              <a:buSzPts val="1800"/>
              <a:buChar char="▸"/>
            </a:pPr>
            <a:r>
              <a:rPr lang="en-US" sz="1600"/>
              <a:t>Decision Tree (supervised learning)</a:t>
            </a:r>
            <a:endParaRPr/>
          </a:p>
          <a:p>
            <a:pPr marL="285750" lvl="0" indent="-285750" algn="just" rtl="0">
              <a:lnSpc>
                <a:spcPct val="100000"/>
              </a:lnSpc>
              <a:spcBef>
                <a:spcPts val="600"/>
              </a:spcBef>
              <a:spcAft>
                <a:spcPts val="0"/>
              </a:spcAft>
              <a:buSzPts val="1800"/>
              <a:buChar char="▸"/>
            </a:pPr>
            <a:r>
              <a:rPr lang="en-US" sz="1600"/>
              <a:t>Random Forest (supervised learning)</a:t>
            </a:r>
            <a:endParaRPr/>
          </a:p>
          <a:p>
            <a:pPr marL="285750" lvl="0" indent="-285750" algn="just" rtl="0">
              <a:lnSpc>
                <a:spcPct val="100000"/>
              </a:lnSpc>
              <a:spcBef>
                <a:spcPts val="600"/>
              </a:spcBef>
              <a:spcAft>
                <a:spcPts val="0"/>
              </a:spcAft>
              <a:buSzPts val="1800"/>
              <a:buChar char="▸"/>
            </a:pPr>
            <a:r>
              <a:rPr lang="en-US" sz="1600"/>
              <a:t>KNN (unsupervised learning)</a:t>
            </a:r>
            <a:endParaRPr/>
          </a:p>
          <a:p>
            <a:pPr marL="742950" lvl="1" indent="-285750" algn="just" rtl="0">
              <a:lnSpc>
                <a:spcPct val="100000"/>
              </a:lnSpc>
              <a:spcBef>
                <a:spcPts val="600"/>
              </a:spcBef>
              <a:spcAft>
                <a:spcPts val="0"/>
              </a:spcAft>
              <a:buSzPts val="1800"/>
              <a:buChar char="▹"/>
            </a:pPr>
            <a:r>
              <a:rPr lang="en-US" sz="1600"/>
              <a:t>Non-standardized</a:t>
            </a:r>
            <a:endParaRPr/>
          </a:p>
          <a:p>
            <a:pPr marL="742950" lvl="1" indent="-285750" algn="just" rtl="0">
              <a:lnSpc>
                <a:spcPct val="100000"/>
              </a:lnSpc>
              <a:spcBef>
                <a:spcPts val="600"/>
              </a:spcBef>
              <a:spcAft>
                <a:spcPts val="0"/>
              </a:spcAft>
              <a:buSzPts val="1800"/>
              <a:buChar char="▹"/>
            </a:pPr>
            <a:r>
              <a:rPr lang="en-US" sz="1600"/>
              <a:t>Standardized</a:t>
            </a:r>
            <a:endParaRPr/>
          </a:p>
          <a:p>
            <a:pPr marL="285750" lvl="0" indent="-171450" algn="l" rtl="0">
              <a:lnSpc>
                <a:spcPct val="100000"/>
              </a:lnSpc>
              <a:spcBef>
                <a:spcPts val="600"/>
              </a:spcBef>
              <a:spcAft>
                <a:spcPts val="0"/>
              </a:spcAft>
              <a:buSzPts val="1800"/>
              <a:buNone/>
            </a:pPr>
            <a:endParaRPr sz="1600"/>
          </a:p>
          <a:p>
            <a:pPr marL="0" lvl="0" indent="0" algn="l" rtl="0">
              <a:lnSpc>
                <a:spcPct val="100000"/>
              </a:lnSpc>
              <a:spcBef>
                <a:spcPts val="600"/>
              </a:spcBef>
              <a:spcAft>
                <a:spcPts val="0"/>
              </a:spcAft>
              <a:buSzPts val="1800"/>
              <a:buNone/>
            </a:pPr>
            <a:endParaRPr sz="1200"/>
          </a:p>
        </p:txBody>
      </p:sp>
      <p:sp>
        <p:nvSpPr>
          <p:cNvPr id="616" name="Google Shape;616;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pic>
        <p:nvPicPr>
          <p:cNvPr id="617" name="Google Shape;617;p33"/>
          <p:cNvPicPr preferRelativeResize="0"/>
          <p:nvPr/>
        </p:nvPicPr>
        <p:blipFill rotWithShape="1">
          <a:blip r:embed="rId3">
            <a:alphaModFix/>
          </a:blip>
          <a:srcRect/>
          <a:stretch/>
        </p:blipFill>
        <p:spPr>
          <a:xfrm>
            <a:off x="5095059" y="3317700"/>
            <a:ext cx="3365804" cy="142590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4"/>
          <p:cNvSpPr txBox="1">
            <a:spLocks noGrp="1"/>
          </p:cNvSpPr>
          <p:nvPr>
            <p:ph type="title"/>
          </p:nvPr>
        </p:nvSpPr>
        <p:spPr>
          <a:xfrm>
            <a:off x="457200" y="681800"/>
            <a:ext cx="3432412" cy="437316"/>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Train-Test Split </a:t>
            </a:r>
            <a:endParaRPr sz="3600" b="1">
              <a:latin typeface="Raleway"/>
              <a:ea typeface="Raleway"/>
              <a:cs typeface="Raleway"/>
              <a:sym typeface="Raleway"/>
            </a:endParaRPr>
          </a:p>
        </p:txBody>
      </p:sp>
      <p:sp>
        <p:nvSpPr>
          <p:cNvPr id="623" name="Google Shape;623;p34"/>
          <p:cNvSpPr txBox="1">
            <a:spLocks noGrp="1"/>
          </p:cNvSpPr>
          <p:nvPr>
            <p:ph type="body" idx="1"/>
          </p:nvPr>
        </p:nvSpPr>
        <p:spPr>
          <a:xfrm>
            <a:off x="457201" y="1257891"/>
            <a:ext cx="7642746" cy="3655303"/>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600"/>
              </a:spcBef>
              <a:spcAft>
                <a:spcPts val="0"/>
              </a:spcAft>
              <a:buSzPts val="1800"/>
              <a:buNone/>
            </a:pPr>
            <a:r>
              <a:rPr lang="en-US" sz="1600"/>
              <a:t>As a preliminary step for the model, the data set was randomly split in the following way:</a:t>
            </a:r>
            <a:endParaRPr/>
          </a:p>
          <a:p>
            <a:pPr marL="0" lvl="0" indent="0" algn="just" rtl="0">
              <a:lnSpc>
                <a:spcPct val="100000"/>
              </a:lnSpc>
              <a:spcBef>
                <a:spcPts val="600"/>
              </a:spcBef>
              <a:spcAft>
                <a:spcPts val="0"/>
              </a:spcAft>
              <a:buSzPts val="1800"/>
              <a:buNone/>
            </a:pPr>
            <a:endParaRPr sz="1600"/>
          </a:p>
          <a:p>
            <a:pPr marL="0" lvl="0" indent="0" algn="just" rtl="0">
              <a:lnSpc>
                <a:spcPct val="100000"/>
              </a:lnSpc>
              <a:spcBef>
                <a:spcPts val="600"/>
              </a:spcBef>
              <a:spcAft>
                <a:spcPts val="0"/>
              </a:spcAft>
              <a:buSzPts val="1800"/>
              <a:buNone/>
            </a:pPr>
            <a:endParaRPr sz="1600"/>
          </a:p>
          <a:p>
            <a:pPr marL="0" lvl="0" indent="0" algn="just" rtl="0">
              <a:lnSpc>
                <a:spcPct val="100000"/>
              </a:lnSpc>
              <a:spcBef>
                <a:spcPts val="600"/>
              </a:spcBef>
              <a:spcAft>
                <a:spcPts val="0"/>
              </a:spcAft>
              <a:buSzPts val="1800"/>
              <a:buNone/>
            </a:pPr>
            <a:endParaRPr sz="1600"/>
          </a:p>
          <a:p>
            <a:pPr marL="0" lvl="0" indent="0" algn="just" rtl="0">
              <a:lnSpc>
                <a:spcPct val="100000"/>
              </a:lnSpc>
              <a:spcBef>
                <a:spcPts val="600"/>
              </a:spcBef>
              <a:spcAft>
                <a:spcPts val="0"/>
              </a:spcAft>
              <a:buSzPts val="1800"/>
              <a:buNone/>
            </a:pPr>
            <a:endParaRPr sz="1600"/>
          </a:p>
          <a:p>
            <a:pPr marL="0" lvl="0" indent="0" algn="just" rtl="0">
              <a:lnSpc>
                <a:spcPct val="100000"/>
              </a:lnSpc>
              <a:spcBef>
                <a:spcPts val="600"/>
              </a:spcBef>
              <a:spcAft>
                <a:spcPts val="0"/>
              </a:spcAft>
              <a:buSzPts val="1800"/>
              <a:buNone/>
            </a:pPr>
            <a:endParaRPr sz="1600"/>
          </a:p>
          <a:p>
            <a:pPr marL="0" lvl="0" indent="0" algn="just" rtl="0">
              <a:lnSpc>
                <a:spcPct val="100000"/>
              </a:lnSpc>
              <a:spcBef>
                <a:spcPts val="600"/>
              </a:spcBef>
              <a:spcAft>
                <a:spcPts val="0"/>
              </a:spcAft>
              <a:buSzPts val="1800"/>
              <a:buNone/>
            </a:pPr>
            <a:r>
              <a:rPr lang="en-US" sz="1600"/>
              <a:t>This will allow us to train a proper model with enough data and to evaluate it on data it has never seen before. </a:t>
            </a:r>
            <a:endParaRPr/>
          </a:p>
          <a:p>
            <a:pPr marL="0" lvl="0" indent="0" algn="just" rtl="0">
              <a:lnSpc>
                <a:spcPct val="100000"/>
              </a:lnSpc>
              <a:spcBef>
                <a:spcPts val="600"/>
              </a:spcBef>
              <a:spcAft>
                <a:spcPts val="0"/>
              </a:spcAft>
              <a:buSzPts val="1800"/>
              <a:buNone/>
            </a:pPr>
            <a:r>
              <a:rPr lang="en-US" sz="1600"/>
              <a:t>We can then use our test dataset to measure the performance of our model and pick the best hyperparameters  (k in KNN, d in Decision Tree and Random Forest). </a:t>
            </a:r>
            <a:endParaRPr/>
          </a:p>
          <a:p>
            <a:pPr marL="0" lvl="0" indent="0" algn="just" rtl="0">
              <a:lnSpc>
                <a:spcPct val="100000"/>
              </a:lnSpc>
              <a:spcBef>
                <a:spcPts val="600"/>
              </a:spcBef>
              <a:spcAft>
                <a:spcPts val="0"/>
              </a:spcAft>
              <a:buSzPts val="1800"/>
              <a:buNone/>
            </a:pPr>
            <a:r>
              <a:rPr lang="en-US" sz="1600"/>
              <a:t>In order to do it, we stored the predictions results (both on train and test data) in a data frame along with the matching prediction accuracy. </a:t>
            </a:r>
            <a:endParaRPr/>
          </a:p>
          <a:p>
            <a:pPr marL="0" lvl="0" indent="0" algn="l" rtl="0">
              <a:lnSpc>
                <a:spcPct val="100000"/>
              </a:lnSpc>
              <a:spcBef>
                <a:spcPts val="600"/>
              </a:spcBef>
              <a:spcAft>
                <a:spcPts val="0"/>
              </a:spcAft>
              <a:buSzPts val="1800"/>
              <a:buNone/>
            </a:pPr>
            <a:endParaRPr sz="1600"/>
          </a:p>
          <a:p>
            <a:pPr marL="0" lvl="0" indent="0" algn="l" rtl="0">
              <a:lnSpc>
                <a:spcPct val="100000"/>
              </a:lnSpc>
              <a:spcBef>
                <a:spcPts val="600"/>
              </a:spcBef>
              <a:spcAft>
                <a:spcPts val="0"/>
              </a:spcAft>
              <a:buSzPts val="1800"/>
              <a:buNone/>
            </a:pPr>
            <a:endParaRPr sz="1600"/>
          </a:p>
          <a:p>
            <a:pPr marL="0" lvl="0" indent="0" algn="l" rtl="0">
              <a:lnSpc>
                <a:spcPct val="100000"/>
              </a:lnSpc>
              <a:spcBef>
                <a:spcPts val="600"/>
              </a:spcBef>
              <a:spcAft>
                <a:spcPts val="0"/>
              </a:spcAft>
              <a:buSzPts val="1800"/>
              <a:buNone/>
            </a:pPr>
            <a:endParaRPr sz="1200"/>
          </a:p>
        </p:txBody>
      </p:sp>
      <p:sp>
        <p:nvSpPr>
          <p:cNvPr id="624" name="Google Shape;624;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pic>
        <p:nvPicPr>
          <p:cNvPr id="625" name="Google Shape;625;p34" descr="One to two, split, table icon - Download on Iconfinder"/>
          <p:cNvPicPr preferRelativeResize="0"/>
          <p:nvPr/>
        </p:nvPicPr>
        <p:blipFill rotWithShape="1">
          <a:blip r:embed="rId3">
            <a:alphaModFix/>
          </a:blip>
          <a:srcRect/>
          <a:stretch/>
        </p:blipFill>
        <p:spPr>
          <a:xfrm>
            <a:off x="7935778" y="177419"/>
            <a:ext cx="941697" cy="941697"/>
          </a:xfrm>
          <a:prstGeom prst="rect">
            <a:avLst/>
          </a:prstGeom>
          <a:noFill/>
          <a:ln>
            <a:noFill/>
          </a:ln>
        </p:spPr>
      </p:pic>
      <p:graphicFrame>
        <p:nvGraphicFramePr>
          <p:cNvPr id="626" name="Google Shape;626;p34"/>
          <p:cNvGraphicFramePr/>
          <p:nvPr/>
        </p:nvGraphicFramePr>
        <p:xfrm>
          <a:off x="2674961" y="1723881"/>
          <a:ext cx="3000000" cy="3000000"/>
        </p:xfrm>
        <a:graphic>
          <a:graphicData uri="http://schemas.openxmlformats.org/drawingml/2006/table">
            <a:tbl>
              <a:tblPr>
                <a:noFill/>
                <a:tableStyleId>{7CCA6474-C2A6-4F6B-A632-05BAA06C5807}</a:tableStyleId>
              </a:tblPr>
              <a:tblGrid>
                <a:gridCol w="1000825">
                  <a:extLst>
                    <a:ext uri="{9D8B030D-6E8A-4147-A177-3AD203B41FA5}">
                      <a16:colId xmlns:a16="http://schemas.microsoft.com/office/drawing/2014/main" val="20000"/>
                    </a:ext>
                  </a:extLst>
                </a:gridCol>
                <a:gridCol w="1000825">
                  <a:extLst>
                    <a:ext uri="{9D8B030D-6E8A-4147-A177-3AD203B41FA5}">
                      <a16:colId xmlns:a16="http://schemas.microsoft.com/office/drawing/2014/main" val="20001"/>
                    </a:ext>
                  </a:extLst>
                </a:gridCol>
                <a:gridCol w="1000825">
                  <a:extLst>
                    <a:ext uri="{9D8B030D-6E8A-4147-A177-3AD203B41FA5}">
                      <a16:colId xmlns:a16="http://schemas.microsoft.com/office/drawing/2014/main" val="20002"/>
                    </a:ext>
                  </a:extLst>
                </a:gridCol>
              </a:tblGrid>
              <a:tr h="396025">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accent1"/>
                          </a:solidFill>
                          <a:latin typeface="Barlow"/>
                          <a:ea typeface="Barlow"/>
                          <a:cs typeface="Barlow"/>
                          <a:sym typeface="Barlow"/>
                        </a:rPr>
                        <a:t>Ratio</a:t>
                      </a:r>
                      <a:endParaRPr sz="10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accent1"/>
                          </a:solidFill>
                          <a:latin typeface="Barlow"/>
                          <a:ea typeface="Barlow"/>
                          <a:cs typeface="Barlow"/>
                          <a:sym typeface="Barlow"/>
                        </a:rPr>
                        <a:t>No. of Rows</a:t>
                      </a:r>
                      <a:endParaRPr sz="10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351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accent1"/>
                          </a:solidFill>
                          <a:latin typeface="Barlow"/>
                          <a:ea typeface="Barlow"/>
                          <a:cs typeface="Barlow"/>
                          <a:sym typeface="Barlow"/>
                        </a:rPr>
                        <a:t>Train Set</a:t>
                      </a:r>
                      <a:endParaRPr sz="10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dk1"/>
                          </a:solidFill>
                          <a:latin typeface="Barlow"/>
                          <a:ea typeface="Barlow"/>
                          <a:cs typeface="Barlow"/>
                          <a:sym typeface="Barlow"/>
                        </a:rPr>
                        <a:t>80%</a:t>
                      </a:r>
                      <a:endParaRPr sz="10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dk1"/>
                          </a:solidFill>
                          <a:latin typeface="Barlow"/>
                          <a:ea typeface="Barlow"/>
                          <a:cs typeface="Barlow"/>
                          <a:sym typeface="Barlow"/>
                        </a:rPr>
                        <a:t>5,634</a:t>
                      </a:r>
                      <a:endParaRPr sz="10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351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accent1"/>
                          </a:solidFill>
                          <a:latin typeface="Barlow"/>
                          <a:ea typeface="Barlow"/>
                          <a:cs typeface="Barlow"/>
                          <a:sym typeface="Barlow"/>
                        </a:rPr>
                        <a:t>Test Set</a:t>
                      </a:r>
                      <a:endParaRPr sz="10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dk1"/>
                          </a:solidFill>
                          <a:latin typeface="Barlow"/>
                          <a:ea typeface="Barlow"/>
                          <a:cs typeface="Barlow"/>
                          <a:sym typeface="Barlow"/>
                        </a:rPr>
                        <a:t>20%</a:t>
                      </a:r>
                      <a:endParaRPr sz="10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dk1"/>
                          </a:solidFill>
                          <a:latin typeface="Barlow"/>
                          <a:ea typeface="Barlow"/>
                          <a:cs typeface="Barlow"/>
                          <a:sym typeface="Barlow"/>
                        </a:rPr>
                        <a:t>1,409</a:t>
                      </a:r>
                      <a:endParaRPr sz="10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351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accent1"/>
                          </a:solidFill>
                          <a:latin typeface="Barlow"/>
                          <a:ea typeface="Barlow"/>
                          <a:cs typeface="Barlow"/>
                          <a:sym typeface="Barlow"/>
                        </a:rPr>
                        <a:t>Total</a:t>
                      </a:r>
                      <a:endParaRPr sz="10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dk1"/>
                          </a:solidFill>
                          <a:latin typeface="Barlow"/>
                          <a:ea typeface="Barlow"/>
                          <a:cs typeface="Barlow"/>
                          <a:sym typeface="Barlow"/>
                        </a:rPr>
                        <a:t>100%</a:t>
                      </a:r>
                      <a:endParaRPr sz="10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dk1"/>
                          </a:solidFill>
                          <a:latin typeface="Barlow"/>
                          <a:ea typeface="Barlow"/>
                          <a:cs typeface="Barlow"/>
                          <a:sym typeface="Barlow"/>
                        </a:rPr>
                        <a:t>7,043</a:t>
                      </a:r>
                      <a:endParaRPr sz="10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30"/>
        <p:cNvGrpSpPr/>
        <p:nvPr/>
      </p:nvGrpSpPr>
      <p:grpSpPr>
        <a:xfrm>
          <a:off x="0" y="0"/>
          <a:ext cx="0" cy="0"/>
          <a:chOff x="0" y="0"/>
          <a:chExt cx="0" cy="0"/>
        </a:xfrm>
      </p:grpSpPr>
      <p:sp>
        <p:nvSpPr>
          <p:cNvPr id="631" name="Google Shape;631;p3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accent2"/>
                </a:solidFill>
              </a:rPr>
              <a:t>35</a:t>
            </a:fld>
            <a:endParaRPr>
              <a:solidFill>
                <a:schemeClr val="accent2"/>
              </a:solidFill>
            </a:endParaRPr>
          </a:p>
        </p:txBody>
      </p:sp>
      <p:sp>
        <p:nvSpPr>
          <p:cNvPr id="632" name="Google Shape;632;p35"/>
          <p:cNvSpPr txBox="1"/>
          <p:nvPr/>
        </p:nvSpPr>
        <p:spPr>
          <a:xfrm>
            <a:off x="3551196" y="1833455"/>
            <a:ext cx="1545240" cy="84533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6000" b="0" i="0" u="none" strike="noStrike" cap="none">
              <a:solidFill>
                <a:schemeClr val="lt1"/>
              </a:solidFill>
              <a:latin typeface="Barlow ExtraBold"/>
              <a:ea typeface="Barlow ExtraBold"/>
              <a:cs typeface="Barlow ExtraBold"/>
              <a:sym typeface="Barlow ExtraBold"/>
            </a:endParaRPr>
          </a:p>
        </p:txBody>
      </p:sp>
      <p:sp>
        <p:nvSpPr>
          <p:cNvPr id="633" name="Google Shape;633;p35"/>
          <p:cNvSpPr txBox="1"/>
          <p:nvPr/>
        </p:nvSpPr>
        <p:spPr>
          <a:xfrm>
            <a:off x="3844407" y="988117"/>
            <a:ext cx="810503" cy="84533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5400" b="0" i="0" u="none" strike="noStrike" cap="none">
              <a:solidFill>
                <a:schemeClr val="lt1"/>
              </a:solidFill>
              <a:latin typeface="Barlow ExtraBold"/>
              <a:ea typeface="Barlow ExtraBold"/>
              <a:cs typeface="Barlow ExtraBold"/>
              <a:sym typeface="Barlow ExtraBold"/>
            </a:endParaRPr>
          </a:p>
        </p:txBody>
      </p:sp>
      <p:pic>
        <p:nvPicPr>
          <p:cNvPr id="634" name="Google Shape;634;p35" descr="Decision Trees: Complete Guide to Decision Tree Analysis"/>
          <p:cNvPicPr preferRelativeResize="0"/>
          <p:nvPr/>
        </p:nvPicPr>
        <p:blipFill rotWithShape="1">
          <a:blip r:embed="rId3">
            <a:alphaModFix/>
          </a:blip>
          <a:srcRect/>
          <a:stretch/>
        </p:blipFill>
        <p:spPr>
          <a:xfrm>
            <a:off x="0" y="7623"/>
            <a:ext cx="9144000" cy="4560887"/>
          </a:xfrm>
          <a:prstGeom prst="rect">
            <a:avLst/>
          </a:prstGeom>
          <a:noFill/>
          <a:ln>
            <a:noFill/>
          </a:ln>
        </p:spPr>
      </p:pic>
      <p:sp>
        <p:nvSpPr>
          <p:cNvPr id="635" name="Google Shape;635;p35"/>
          <p:cNvSpPr txBox="1"/>
          <p:nvPr/>
        </p:nvSpPr>
        <p:spPr>
          <a:xfrm>
            <a:off x="3045668" y="4571346"/>
            <a:ext cx="3052663" cy="46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Raleway"/>
                <a:ea typeface="Raleway"/>
                <a:cs typeface="Raleway"/>
                <a:sym typeface="Raleway"/>
              </a:rPr>
              <a:t>Decision Tree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6"/>
          <p:cNvSpPr txBox="1">
            <a:spLocks noGrp="1"/>
          </p:cNvSpPr>
          <p:nvPr>
            <p:ph type="title"/>
          </p:nvPr>
        </p:nvSpPr>
        <p:spPr>
          <a:xfrm>
            <a:off x="457200" y="681800"/>
            <a:ext cx="4933406"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Decision Tree</a:t>
            </a:r>
            <a:endParaRPr sz="3600" b="1">
              <a:latin typeface="Raleway"/>
              <a:ea typeface="Raleway"/>
              <a:cs typeface="Raleway"/>
              <a:sym typeface="Raleway"/>
            </a:endParaRPr>
          </a:p>
        </p:txBody>
      </p:sp>
      <p:sp>
        <p:nvSpPr>
          <p:cNvPr id="641" name="Google Shape;641;p36"/>
          <p:cNvSpPr txBox="1">
            <a:spLocks noGrp="1"/>
          </p:cNvSpPr>
          <p:nvPr>
            <p:ph type="body" idx="1"/>
          </p:nvPr>
        </p:nvSpPr>
        <p:spPr>
          <a:xfrm>
            <a:off x="457200" y="1140443"/>
            <a:ext cx="8191825" cy="639146"/>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600"/>
              </a:spcBef>
              <a:spcAft>
                <a:spcPts val="0"/>
              </a:spcAft>
              <a:buSzPts val="1800"/>
              <a:buNone/>
            </a:pPr>
            <a:r>
              <a:rPr lang="en-US" sz="1200"/>
              <a:t>We repeated the algorithm 100 times in order to prevent overfitting and compared the prediction outcomes between the train data and the test data. The algorithm was then run using the hyperparameter (max_depth) that produces the test set prediction with the highest accuracy. </a:t>
            </a:r>
            <a:endParaRPr sz="1600"/>
          </a:p>
        </p:txBody>
      </p:sp>
      <p:sp>
        <p:nvSpPr>
          <p:cNvPr id="642" name="Google Shape;642;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pic>
        <p:nvPicPr>
          <p:cNvPr id="643" name="Google Shape;643;p36"/>
          <p:cNvPicPr preferRelativeResize="0"/>
          <p:nvPr/>
        </p:nvPicPr>
        <p:blipFill rotWithShape="1">
          <a:blip r:embed="rId3">
            <a:alphaModFix/>
          </a:blip>
          <a:srcRect r="579"/>
          <a:stretch/>
        </p:blipFill>
        <p:spPr>
          <a:xfrm>
            <a:off x="494975" y="1999398"/>
            <a:ext cx="5168846" cy="2819639"/>
          </a:xfrm>
          <a:prstGeom prst="rect">
            <a:avLst/>
          </a:prstGeom>
          <a:noFill/>
          <a:ln w="28575"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644" name="Google Shape;644;p36"/>
          <p:cNvSpPr txBox="1"/>
          <p:nvPr/>
        </p:nvSpPr>
        <p:spPr>
          <a:xfrm>
            <a:off x="6093425" y="1897038"/>
            <a:ext cx="2613847" cy="172044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600"/>
              </a:spcBef>
              <a:spcAft>
                <a:spcPts val="0"/>
              </a:spcAft>
              <a:buClr>
                <a:schemeClr val="accent1"/>
              </a:buClr>
              <a:buSzPts val="1800"/>
              <a:buFont typeface="Barlow Light"/>
              <a:buNone/>
            </a:pPr>
            <a:r>
              <a:rPr lang="en-US" sz="1400" b="1" i="0" u="none" strike="noStrike" cap="none">
                <a:solidFill>
                  <a:schemeClr val="dk1"/>
                </a:solidFill>
                <a:latin typeface="Barlow Light"/>
                <a:ea typeface="Barlow Light"/>
                <a:cs typeface="Barlow Light"/>
                <a:sym typeface="Barlow Light"/>
              </a:rPr>
              <a:t>Decision tree algorithm's best accuracy is 78.42% with depth of 5</a:t>
            </a:r>
            <a:endParaRPr/>
          </a:p>
          <a:p>
            <a:pPr marL="0" marR="0" lvl="0" indent="0" algn="l" rtl="0">
              <a:lnSpc>
                <a:spcPct val="100000"/>
              </a:lnSpc>
              <a:spcBef>
                <a:spcPts val="600"/>
              </a:spcBef>
              <a:spcAft>
                <a:spcPts val="0"/>
              </a:spcAft>
              <a:buClr>
                <a:schemeClr val="accent1"/>
              </a:buClr>
              <a:buSzPts val="1800"/>
              <a:buFont typeface="Barlow Light"/>
              <a:buNone/>
            </a:pPr>
            <a:endParaRPr sz="1200" b="0" i="0" u="none" strike="noStrike" cap="none">
              <a:solidFill>
                <a:schemeClr val="dk1"/>
              </a:solidFill>
              <a:latin typeface="Barlow Light"/>
              <a:ea typeface="Barlow Light"/>
              <a:cs typeface="Barlow Light"/>
              <a:sym typeface="Barlow Light"/>
            </a:endParaRPr>
          </a:p>
          <a:p>
            <a:pPr marL="0" marR="0" lvl="0" indent="0" algn="just" rtl="0">
              <a:lnSpc>
                <a:spcPct val="100000"/>
              </a:lnSpc>
              <a:spcBef>
                <a:spcPts val="600"/>
              </a:spcBef>
              <a:spcAft>
                <a:spcPts val="0"/>
              </a:spcAft>
              <a:buClr>
                <a:schemeClr val="accent1"/>
              </a:buClr>
              <a:buSzPts val="1800"/>
              <a:buFont typeface="Barlow Light"/>
              <a:buNone/>
            </a:pPr>
            <a:r>
              <a:rPr lang="en-US" sz="1200" b="0" i="0" u="none" strike="noStrike" cap="none">
                <a:solidFill>
                  <a:schemeClr val="dk1"/>
                </a:solidFill>
                <a:latin typeface="Barlow Light"/>
                <a:ea typeface="Barlow Light"/>
                <a:cs typeface="Barlow Light"/>
                <a:sym typeface="Barlow Light"/>
              </a:rPr>
              <a:t>(*) The </a:t>
            </a:r>
            <a:r>
              <a:rPr lang="en-US" sz="1200" b="0" i="0" u="none" strike="noStrike" cap="none">
                <a:solidFill>
                  <a:srgbClr val="FF0000"/>
                </a:solidFill>
                <a:latin typeface="Barlow Light"/>
                <a:ea typeface="Barlow Light"/>
                <a:cs typeface="Barlow Light"/>
                <a:sym typeface="Barlow Light"/>
              </a:rPr>
              <a:t>dotted red</a:t>
            </a:r>
            <a:r>
              <a:rPr lang="en-US" sz="1200" b="0" i="0" u="none" strike="noStrike" cap="none">
                <a:solidFill>
                  <a:schemeClr val="dk1"/>
                </a:solidFill>
                <a:latin typeface="Barlow Light"/>
                <a:ea typeface="Barlow Light"/>
                <a:cs typeface="Barlow Light"/>
                <a:sym typeface="Barlow Light"/>
              </a:rPr>
              <a:t> </a:t>
            </a:r>
            <a:r>
              <a:rPr lang="en-US" sz="1200" b="0" i="0" u="none" strike="noStrike" cap="none">
                <a:solidFill>
                  <a:srgbClr val="FF0000"/>
                </a:solidFill>
                <a:latin typeface="Barlow Light"/>
                <a:ea typeface="Barlow Light"/>
                <a:cs typeface="Barlow Light"/>
                <a:sym typeface="Barlow Light"/>
              </a:rPr>
              <a:t>line</a:t>
            </a:r>
            <a:r>
              <a:rPr lang="en-US" sz="1200" b="0" i="0" u="none" strike="noStrike" cap="none">
                <a:solidFill>
                  <a:schemeClr val="dk1"/>
                </a:solidFill>
                <a:latin typeface="Barlow Light"/>
                <a:ea typeface="Barlow Light"/>
                <a:cs typeface="Barlow Light"/>
                <a:sym typeface="Barlow Light"/>
              </a:rPr>
              <a:t> represents the maximum accuracy of the predictions on the test data</a:t>
            </a:r>
            <a:endParaRPr/>
          </a:p>
          <a:p>
            <a:pPr marL="0" marR="0" lvl="0" indent="0" algn="l" rtl="0">
              <a:lnSpc>
                <a:spcPct val="100000"/>
              </a:lnSpc>
              <a:spcBef>
                <a:spcPts val="600"/>
              </a:spcBef>
              <a:spcAft>
                <a:spcPts val="0"/>
              </a:spcAft>
              <a:buClr>
                <a:schemeClr val="accent1"/>
              </a:buClr>
              <a:buSzPts val="1800"/>
              <a:buFont typeface="Barlow Light"/>
              <a:buNone/>
            </a:pPr>
            <a:endParaRPr sz="1600" b="0" i="0" u="none" strike="noStrike" cap="none">
              <a:solidFill>
                <a:schemeClr val="dk1"/>
              </a:solidFill>
              <a:latin typeface="Barlow Light"/>
              <a:ea typeface="Barlow Light"/>
              <a:cs typeface="Barlow Light"/>
              <a:sym typeface="Barlow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7"/>
          <p:cNvSpPr txBox="1">
            <a:spLocks noGrp="1"/>
          </p:cNvSpPr>
          <p:nvPr>
            <p:ph type="title"/>
          </p:nvPr>
        </p:nvSpPr>
        <p:spPr>
          <a:xfrm>
            <a:off x="457200" y="681800"/>
            <a:ext cx="4933406"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Decision Tree Plot</a:t>
            </a:r>
            <a:endParaRPr sz="3600" b="1">
              <a:latin typeface="Raleway"/>
              <a:ea typeface="Raleway"/>
              <a:cs typeface="Raleway"/>
              <a:sym typeface="Raleway"/>
            </a:endParaRPr>
          </a:p>
        </p:txBody>
      </p:sp>
      <p:sp>
        <p:nvSpPr>
          <p:cNvPr id="650" name="Google Shape;650;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pic>
        <p:nvPicPr>
          <p:cNvPr id="651" name="Google Shape;651;p37" descr="A picture containing diagram&#10;&#10;Description automatically generated"/>
          <p:cNvPicPr preferRelativeResize="0"/>
          <p:nvPr/>
        </p:nvPicPr>
        <p:blipFill rotWithShape="1">
          <a:blip r:embed="rId3">
            <a:alphaModFix/>
          </a:blip>
          <a:srcRect/>
          <a:stretch/>
        </p:blipFill>
        <p:spPr>
          <a:xfrm>
            <a:off x="0" y="2792950"/>
            <a:ext cx="8649027" cy="2350550"/>
          </a:xfrm>
          <a:prstGeom prst="rect">
            <a:avLst/>
          </a:prstGeom>
          <a:noFill/>
          <a:ln>
            <a:noFill/>
          </a:ln>
        </p:spPr>
      </p:pic>
      <p:sp>
        <p:nvSpPr>
          <p:cNvPr id="652" name="Google Shape;652;p37"/>
          <p:cNvSpPr txBox="1">
            <a:spLocks noGrp="1"/>
          </p:cNvSpPr>
          <p:nvPr>
            <p:ph type="body" idx="1"/>
          </p:nvPr>
        </p:nvSpPr>
        <p:spPr>
          <a:xfrm>
            <a:off x="457201" y="1131895"/>
            <a:ext cx="7895230" cy="690855"/>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600"/>
              </a:spcBef>
              <a:spcAft>
                <a:spcPts val="0"/>
              </a:spcAft>
              <a:buSzPts val="1800"/>
              <a:buNone/>
            </a:pPr>
            <a:r>
              <a:rPr lang="en-US" sz="1200"/>
              <a:t>The algorithm uses a binary tree graph (each node has 2 children) to assign for each data sample a target value which is presented in the tree leaves (labels). To reach to the leaf, the sample is propagated through nodes, starting at the root node. In each node a decision is made (based on the selected sample’s feature) to which descendant node it should go. </a:t>
            </a:r>
            <a:endParaRPr/>
          </a:p>
        </p:txBody>
      </p:sp>
      <p:sp>
        <p:nvSpPr>
          <p:cNvPr id="653" name="Google Shape;653;p37"/>
          <p:cNvSpPr txBox="1"/>
          <p:nvPr/>
        </p:nvSpPr>
        <p:spPr>
          <a:xfrm>
            <a:off x="457200" y="1956542"/>
            <a:ext cx="7786048" cy="690855"/>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0" tIns="0" rIns="0" bIns="0" anchor="t" anchorCtr="0">
            <a:noAutofit/>
          </a:bodyPr>
          <a:lstStyle/>
          <a:p>
            <a:pPr marL="36000" marR="0" lvl="0" indent="0" algn="l" rtl="0">
              <a:lnSpc>
                <a:spcPct val="100000"/>
              </a:lnSpc>
              <a:spcBef>
                <a:spcPts val="600"/>
              </a:spcBef>
              <a:spcAft>
                <a:spcPts val="0"/>
              </a:spcAft>
              <a:buClr>
                <a:schemeClr val="accent1"/>
              </a:buClr>
              <a:buSzPts val="1800"/>
              <a:buFont typeface="Barlow Light"/>
              <a:buNone/>
            </a:pPr>
            <a:r>
              <a:rPr lang="en-US" sz="1200" b="0" i="0" u="sng" strike="noStrike" cap="none">
                <a:solidFill>
                  <a:schemeClr val="dk1"/>
                </a:solidFill>
                <a:latin typeface="Barlow Light"/>
                <a:ea typeface="Barlow Light"/>
                <a:cs typeface="Barlow Light"/>
                <a:sym typeface="Barlow Light"/>
              </a:rPr>
              <a:t>A potential client who is likely to churn:</a:t>
            </a:r>
            <a:endParaRPr/>
          </a:p>
          <a:p>
            <a:pPr marL="36000" marR="0" lvl="0" indent="0" algn="l" rtl="0">
              <a:lnSpc>
                <a:spcPct val="100000"/>
              </a:lnSpc>
              <a:spcBef>
                <a:spcPts val="0"/>
              </a:spcBef>
              <a:spcAft>
                <a:spcPts val="0"/>
              </a:spcAft>
              <a:buClr>
                <a:schemeClr val="accent1"/>
              </a:buClr>
              <a:buSzPts val="1800"/>
              <a:buFont typeface="Barlow Light"/>
              <a:buNone/>
            </a:pPr>
            <a:r>
              <a:rPr lang="en-US" sz="1100" b="1" i="0" u="none" strike="noStrike" cap="none">
                <a:solidFill>
                  <a:schemeClr val="dk1"/>
                </a:solidFill>
                <a:latin typeface="Barlow Light"/>
                <a:ea typeface="Barlow Light"/>
                <a:cs typeface="Barlow Light"/>
                <a:sym typeface="Barlow Light"/>
              </a:rPr>
              <a:t>Has</a:t>
            </a:r>
            <a:r>
              <a:rPr lang="en-US" sz="1100" b="0" i="0" u="none" strike="noStrike" cap="none">
                <a:solidFill>
                  <a:schemeClr val="dk1"/>
                </a:solidFill>
                <a:latin typeface="Barlow Light"/>
                <a:ea typeface="Barlow Light"/>
                <a:cs typeface="Barlow Light"/>
                <a:sym typeface="Barlow Light"/>
              </a:rPr>
              <a:t> </a:t>
            </a:r>
            <a:r>
              <a:rPr lang="en-US" sz="1100" b="1" i="0" u="none" strike="noStrike" cap="none">
                <a:solidFill>
                  <a:schemeClr val="dk1"/>
                </a:solidFill>
                <a:latin typeface="Barlow Light"/>
                <a:ea typeface="Barlow Light"/>
                <a:cs typeface="Barlow Light"/>
                <a:sym typeface="Barlow Light"/>
              </a:rPr>
              <a:t>monthly contract </a:t>
            </a:r>
            <a:r>
              <a:rPr lang="en-US" sz="1100" b="0" i="0" u="none" strike="noStrike" cap="none">
                <a:solidFill>
                  <a:schemeClr val="dk1"/>
                </a:solidFill>
                <a:latin typeface="Barlow Light"/>
                <a:ea typeface="Barlow Light"/>
                <a:cs typeface="Barlow Light"/>
                <a:sym typeface="Barlow Light"/>
              </a:rPr>
              <a:t>-&gt; </a:t>
            </a:r>
            <a:r>
              <a:rPr lang="en-US" sz="1100" b="1" i="0" u="none" strike="noStrike" cap="none">
                <a:solidFill>
                  <a:schemeClr val="dk1"/>
                </a:solidFill>
                <a:latin typeface="Barlow Light"/>
                <a:ea typeface="Barlow Light"/>
                <a:cs typeface="Barlow Light"/>
                <a:sym typeface="Barlow Light"/>
              </a:rPr>
              <a:t>has Fiber Optic internet service </a:t>
            </a:r>
            <a:r>
              <a:rPr lang="en-US" sz="1100" b="0" i="0" u="none" strike="noStrike" cap="none">
                <a:solidFill>
                  <a:schemeClr val="dk1"/>
                </a:solidFill>
                <a:latin typeface="Barlow Light"/>
                <a:ea typeface="Barlow Light"/>
                <a:cs typeface="Barlow Light"/>
                <a:sym typeface="Barlow Light"/>
              </a:rPr>
              <a:t>-&gt; </a:t>
            </a:r>
            <a:r>
              <a:rPr lang="en-US" sz="1100" b="1" i="0" u="none" strike="noStrike" cap="none">
                <a:solidFill>
                  <a:schemeClr val="dk1"/>
                </a:solidFill>
                <a:latin typeface="Barlow Light"/>
                <a:ea typeface="Barlow Light"/>
                <a:cs typeface="Barlow Light"/>
                <a:sym typeface="Barlow Light"/>
              </a:rPr>
              <a:t>stays with the company up to 13.5 months </a:t>
            </a:r>
            <a:r>
              <a:rPr lang="en-US" sz="1100" b="0" i="0" u="none" strike="noStrike" cap="none">
                <a:solidFill>
                  <a:schemeClr val="dk1"/>
                </a:solidFill>
                <a:latin typeface="Barlow Light"/>
                <a:ea typeface="Barlow Light"/>
                <a:cs typeface="Barlow Light"/>
                <a:sym typeface="Barlow Light"/>
              </a:rPr>
              <a:t>-&gt; </a:t>
            </a:r>
            <a:r>
              <a:rPr lang="en-US" sz="1100" b="1" i="0" u="none" strike="noStrike" cap="none">
                <a:solidFill>
                  <a:schemeClr val="dk1"/>
                </a:solidFill>
                <a:latin typeface="Barlow Light"/>
                <a:ea typeface="Barlow Light"/>
                <a:cs typeface="Barlow Light"/>
                <a:sym typeface="Barlow Light"/>
              </a:rPr>
              <a:t>total charged up to $120 </a:t>
            </a:r>
            <a:r>
              <a:rPr lang="en-US" sz="1100" b="0" i="0" u="none" strike="noStrike" cap="none">
                <a:solidFill>
                  <a:schemeClr val="dk1"/>
                </a:solidFill>
                <a:latin typeface="Barlow Light"/>
                <a:ea typeface="Barlow Light"/>
                <a:cs typeface="Barlow Light"/>
                <a:sym typeface="Barlow Light"/>
              </a:rPr>
              <a:t>-&gt; </a:t>
            </a:r>
            <a:r>
              <a:rPr lang="en-US" sz="1100" b="1" i="0" u="none" strike="noStrike" cap="none">
                <a:solidFill>
                  <a:schemeClr val="dk1"/>
                </a:solidFill>
                <a:latin typeface="Barlow Light"/>
                <a:ea typeface="Barlow Light"/>
                <a:cs typeface="Barlow Light"/>
                <a:sym typeface="Barlow Light"/>
              </a:rPr>
              <a:t>doesn’t have tech support service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57"/>
        <p:cNvGrpSpPr/>
        <p:nvPr/>
      </p:nvGrpSpPr>
      <p:grpSpPr>
        <a:xfrm>
          <a:off x="0" y="0"/>
          <a:ext cx="0" cy="0"/>
          <a:chOff x="0" y="0"/>
          <a:chExt cx="0" cy="0"/>
        </a:xfrm>
      </p:grpSpPr>
      <p:sp>
        <p:nvSpPr>
          <p:cNvPr id="658" name="Google Shape;658;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accent2"/>
                </a:solidFill>
              </a:rPr>
              <a:t>38</a:t>
            </a:fld>
            <a:endParaRPr>
              <a:solidFill>
                <a:schemeClr val="accent2"/>
              </a:solidFill>
            </a:endParaRPr>
          </a:p>
        </p:txBody>
      </p:sp>
      <p:sp>
        <p:nvSpPr>
          <p:cNvPr id="659" name="Google Shape;659;p38"/>
          <p:cNvSpPr txBox="1"/>
          <p:nvPr/>
        </p:nvSpPr>
        <p:spPr>
          <a:xfrm>
            <a:off x="3551196" y="1833455"/>
            <a:ext cx="1545240" cy="84533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6000" b="0" i="0" u="none" strike="noStrike" cap="none">
              <a:solidFill>
                <a:schemeClr val="lt1"/>
              </a:solidFill>
              <a:latin typeface="Barlow ExtraBold"/>
              <a:ea typeface="Barlow ExtraBold"/>
              <a:cs typeface="Barlow ExtraBold"/>
              <a:sym typeface="Barlow ExtraBold"/>
            </a:endParaRPr>
          </a:p>
        </p:txBody>
      </p:sp>
      <p:sp>
        <p:nvSpPr>
          <p:cNvPr id="660" name="Google Shape;660;p38"/>
          <p:cNvSpPr txBox="1"/>
          <p:nvPr/>
        </p:nvSpPr>
        <p:spPr>
          <a:xfrm>
            <a:off x="3844407" y="988117"/>
            <a:ext cx="810503" cy="84533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5400" b="0" i="0" u="none" strike="noStrike" cap="none">
              <a:solidFill>
                <a:schemeClr val="lt1"/>
              </a:solidFill>
              <a:latin typeface="Barlow ExtraBold"/>
              <a:ea typeface="Barlow ExtraBold"/>
              <a:cs typeface="Barlow ExtraBold"/>
              <a:sym typeface="Barlow ExtraBold"/>
            </a:endParaRPr>
          </a:p>
        </p:txBody>
      </p:sp>
      <p:sp>
        <p:nvSpPr>
          <p:cNvPr id="661" name="Google Shape;661;p38"/>
          <p:cNvSpPr txBox="1"/>
          <p:nvPr/>
        </p:nvSpPr>
        <p:spPr>
          <a:xfrm>
            <a:off x="2922753" y="4571844"/>
            <a:ext cx="3464314" cy="46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Raleway"/>
                <a:ea typeface="Raleway"/>
                <a:cs typeface="Raleway"/>
                <a:sym typeface="Raleway"/>
              </a:rPr>
              <a:t>Random Forest</a:t>
            </a:r>
            <a:endParaRPr/>
          </a:p>
        </p:txBody>
      </p:sp>
      <p:pic>
        <p:nvPicPr>
          <p:cNvPr id="662" name="Google Shape;662;p38" descr="A Trip to Random Forest…. Welcoming you to a beginner's guide to… | by  Jocelyn D'Souza | GreyAtom | Medium"/>
          <p:cNvPicPr preferRelativeResize="0"/>
          <p:nvPr/>
        </p:nvPicPr>
        <p:blipFill rotWithShape="1">
          <a:blip r:embed="rId3">
            <a:alphaModFix/>
          </a:blip>
          <a:srcRect/>
          <a:stretch/>
        </p:blipFill>
        <p:spPr>
          <a:xfrm>
            <a:off x="0" y="6927"/>
            <a:ext cx="9144000" cy="457184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9"/>
          <p:cNvSpPr txBox="1">
            <a:spLocks noGrp="1"/>
          </p:cNvSpPr>
          <p:nvPr>
            <p:ph type="title"/>
          </p:nvPr>
        </p:nvSpPr>
        <p:spPr>
          <a:xfrm>
            <a:off x="457200" y="681800"/>
            <a:ext cx="4933406"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Random Forest</a:t>
            </a:r>
            <a:endParaRPr sz="3600" b="1">
              <a:latin typeface="Raleway"/>
              <a:ea typeface="Raleway"/>
              <a:cs typeface="Raleway"/>
              <a:sym typeface="Raleway"/>
            </a:endParaRPr>
          </a:p>
        </p:txBody>
      </p:sp>
      <p:sp>
        <p:nvSpPr>
          <p:cNvPr id="668" name="Google Shape;668;p39"/>
          <p:cNvSpPr txBox="1">
            <a:spLocks noGrp="1"/>
          </p:cNvSpPr>
          <p:nvPr>
            <p:ph type="body" idx="1"/>
          </p:nvPr>
        </p:nvSpPr>
        <p:spPr>
          <a:xfrm>
            <a:off x="457200" y="1104636"/>
            <a:ext cx="8191825" cy="659863"/>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600"/>
              </a:spcBef>
              <a:spcAft>
                <a:spcPts val="0"/>
              </a:spcAft>
              <a:buSzPts val="1800"/>
              <a:buNone/>
            </a:pPr>
            <a:r>
              <a:rPr lang="en-US" sz="1200"/>
              <a:t>We repeated the algorithm 100 times in order to prevent overfitting and compared the prediction outcomes between the train data and the test data. The algorithm was then run using the hyperparameter (max_depth) that produces the test set prediction with the highest accuracy. </a:t>
            </a:r>
            <a:endParaRPr sz="1600"/>
          </a:p>
        </p:txBody>
      </p:sp>
      <p:sp>
        <p:nvSpPr>
          <p:cNvPr id="669" name="Google Shape;669;p3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
        <p:nvSpPr>
          <p:cNvPr id="670" name="Google Shape;670;p39"/>
          <p:cNvSpPr txBox="1"/>
          <p:nvPr/>
        </p:nvSpPr>
        <p:spPr>
          <a:xfrm>
            <a:off x="5861061" y="1850573"/>
            <a:ext cx="2709734" cy="238023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600"/>
              </a:spcBef>
              <a:spcAft>
                <a:spcPts val="0"/>
              </a:spcAft>
              <a:buClr>
                <a:schemeClr val="accent1"/>
              </a:buClr>
              <a:buSzPts val="1800"/>
              <a:buFont typeface="Barlow Light"/>
              <a:buNone/>
            </a:pPr>
            <a:r>
              <a:rPr lang="en-US" sz="1400" b="1" i="0" u="none" strike="noStrike" cap="none">
                <a:solidFill>
                  <a:schemeClr val="dk1"/>
                </a:solidFill>
                <a:latin typeface="Barlow Light"/>
                <a:ea typeface="Barlow Light"/>
                <a:cs typeface="Barlow Light"/>
                <a:sym typeface="Barlow Light"/>
              </a:rPr>
              <a:t>Random Forest algorithm's best accuracy is 79.28% with depth of 8</a:t>
            </a:r>
            <a:endParaRPr/>
          </a:p>
          <a:p>
            <a:pPr marL="0" marR="0" lvl="0" indent="0" algn="just" rtl="0">
              <a:lnSpc>
                <a:spcPct val="100000"/>
              </a:lnSpc>
              <a:spcBef>
                <a:spcPts val="600"/>
              </a:spcBef>
              <a:spcAft>
                <a:spcPts val="0"/>
              </a:spcAft>
              <a:buClr>
                <a:schemeClr val="accent1"/>
              </a:buClr>
              <a:buSzPts val="1800"/>
              <a:buFont typeface="Barlow Light"/>
              <a:buNone/>
            </a:pPr>
            <a:r>
              <a:rPr lang="en-US" sz="1200" b="0" i="0" u="none" strike="noStrike" cap="none">
                <a:solidFill>
                  <a:schemeClr val="dk1"/>
                </a:solidFill>
                <a:latin typeface="Barlow Light"/>
                <a:ea typeface="Barlow Light"/>
                <a:cs typeface="Barlow Light"/>
                <a:sym typeface="Barlow Light"/>
              </a:rPr>
              <a:t>(*) In order to obtain a clear result, the n_estimators hyperparameter, which denotes the number of decision trees it generates, was set to 101 (an odd number)</a:t>
            </a:r>
            <a:endParaRPr/>
          </a:p>
          <a:p>
            <a:pPr marL="0" marR="0" lvl="0" indent="0" algn="just" rtl="0">
              <a:lnSpc>
                <a:spcPct val="100000"/>
              </a:lnSpc>
              <a:spcBef>
                <a:spcPts val="600"/>
              </a:spcBef>
              <a:spcAft>
                <a:spcPts val="0"/>
              </a:spcAft>
              <a:buClr>
                <a:schemeClr val="accent1"/>
              </a:buClr>
              <a:buSzPts val="1800"/>
              <a:buFont typeface="Barlow Light"/>
              <a:buNone/>
            </a:pPr>
            <a:r>
              <a:rPr lang="en-US" sz="1200" b="0" i="0" u="none" strike="noStrike" cap="none">
                <a:solidFill>
                  <a:schemeClr val="dk1"/>
                </a:solidFill>
                <a:latin typeface="Barlow Light"/>
                <a:ea typeface="Barlow Light"/>
                <a:cs typeface="Barlow Light"/>
                <a:sym typeface="Barlow Light"/>
              </a:rPr>
              <a:t>(**) The </a:t>
            </a:r>
            <a:r>
              <a:rPr lang="en-US" sz="1200" b="0" i="0" u="none" strike="noStrike" cap="none">
                <a:solidFill>
                  <a:srgbClr val="FF0000"/>
                </a:solidFill>
                <a:latin typeface="Barlow Light"/>
                <a:ea typeface="Barlow Light"/>
                <a:cs typeface="Barlow Light"/>
                <a:sym typeface="Barlow Light"/>
              </a:rPr>
              <a:t>dotted red</a:t>
            </a:r>
            <a:r>
              <a:rPr lang="en-US" sz="1200" b="0" i="0" u="none" strike="noStrike" cap="none">
                <a:solidFill>
                  <a:schemeClr val="dk1"/>
                </a:solidFill>
                <a:latin typeface="Barlow Light"/>
                <a:ea typeface="Barlow Light"/>
                <a:cs typeface="Barlow Light"/>
                <a:sym typeface="Barlow Light"/>
              </a:rPr>
              <a:t> </a:t>
            </a:r>
            <a:r>
              <a:rPr lang="en-US" sz="1200" b="0" i="0" u="none" strike="noStrike" cap="none">
                <a:solidFill>
                  <a:srgbClr val="FF0000"/>
                </a:solidFill>
                <a:latin typeface="Barlow Light"/>
                <a:ea typeface="Barlow Light"/>
                <a:cs typeface="Barlow Light"/>
                <a:sym typeface="Barlow Light"/>
              </a:rPr>
              <a:t>line</a:t>
            </a:r>
            <a:r>
              <a:rPr lang="en-US" sz="1200" b="0" i="0" u="none" strike="noStrike" cap="none">
                <a:solidFill>
                  <a:schemeClr val="dk1"/>
                </a:solidFill>
                <a:latin typeface="Barlow Light"/>
                <a:ea typeface="Barlow Light"/>
                <a:cs typeface="Barlow Light"/>
                <a:sym typeface="Barlow Light"/>
              </a:rPr>
              <a:t> represents the         maximum accuracy of the predictions             on the test data</a:t>
            </a:r>
            <a:endParaRPr/>
          </a:p>
          <a:p>
            <a:pPr marL="0" marR="0" lvl="0" indent="0" algn="l" rtl="0">
              <a:lnSpc>
                <a:spcPct val="100000"/>
              </a:lnSpc>
              <a:spcBef>
                <a:spcPts val="600"/>
              </a:spcBef>
              <a:spcAft>
                <a:spcPts val="0"/>
              </a:spcAft>
              <a:buClr>
                <a:schemeClr val="accent1"/>
              </a:buClr>
              <a:buSzPts val="1800"/>
              <a:buFont typeface="Barlow Light"/>
              <a:buNone/>
            </a:pPr>
            <a:endParaRPr sz="1600" b="0" i="0" u="none" strike="noStrike" cap="none">
              <a:solidFill>
                <a:schemeClr val="dk1"/>
              </a:solidFill>
              <a:latin typeface="Barlow Light"/>
              <a:ea typeface="Barlow Light"/>
              <a:cs typeface="Barlow Light"/>
              <a:sym typeface="Barlow Light"/>
            </a:endParaRPr>
          </a:p>
        </p:txBody>
      </p:sp>
      <p:pic>
        <p:nvPicPr>
          <p:cNvPr id="671" name="Google Shape;671;p39"/>
          <p:cNvPicPr preferRelativeResize="0"/>
          <p:nvPr/>
        </p:nvPicPr>
        <p:blipFill rotWithShape="1">
          <a:blip r:embed="rId3">
            <a:alphaModFix/>
          </a:blip>
          <a:srcRect/>
          <a:stretch/>
        </p:blipFill>
        <p:spPr>
          <a:xfrm>
            <a:off x="457200" y="1969181"/>
            <a:ext cx="5033771" cy="2819639"/>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4"/>
          <p:cNvSpPr txBox="1">
            <a:spLocks noGrp="1"/>
          </p:cNvSpPr>
          <p:nvPr>
            <p:ph type="body" idx="1"/>
          </p:nvPr>
        </p:nvSpPr>
        <p:spPr>
          <a:xfrm>
            <a:off x="256315" y="1995750"/>
            <a:ext cx="2801150" cy="2679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en-US" b="1">
                <a:latin typeface="Barlow ExtraBold"/>
                <a:ea typeface="Barlow ExtraBold"/>
                <a:cs typeface="Barlow ExtraBold"/>
                <a:sym typeface="Barlow ExtraBold"/>
              </a:rPr>
              <a:t>Will this customer churn?</a:t>
            </a:r>
            <a:endParaRPr b="1">
              <a:latin typeface="Barlow ExtraBold"/>
              <a:ea typeface="Barlow ExtraBold"/>
              <a:cs typeface="Barlow ExtraBold"/>
              <a:sym typeface="Barlow ExtraBold"/>
            </a:endParaRPr>
          </a:p>
          <a:p>
            <a:pPr marL="0" lvl="0" indent="0" algn="just" rtl="0">
              <a:lnSpc>
                <a:spcPct val="110000"/>
              </a:lnSpc>
              <a:spcBef>
                <a:spcPts val="600"/>
              </a:spcBef>
              <a:spcAft>
                <a:spcPts val="0"/>
              </a:spcAft>
              <a:buSzPts val="1800"/>
              <a:buNone/>
            </a:pPr>
            <a:r>
              <a:rPr lang="en-US"/>
              <a:t>It’s inadequately possible to predict whether a new or an existing customer is likely to churn in the future.</a:t>
            </a:r>
            <a:endParaRPr/>
          </a:p>
        </p:txBody>
      </p:sp>
      <p:sp>
        <p:nvSpPr>
          <p:cNvPr id="99" name="Google Shape;99;p4"/>
          <p:cNvSpPr txBox="1">
            <a:spLocks noGrp="1"/>
          </p:cNvSpPr>
          <p:nvPr>
            <p:ph type="title"/>
          </p:nvPr>
        </p:nvSpPr>
        <p:spPr>
          <a:xfrm>
            <a:off x="457200" y="605600"/>
            <a:ext cx="5640900" cy="530676"/>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b="1">
                <a:latin typeface="Raleway"/>
                <a:ea typeface="Raleway"/>
                <a:cs typeface="Raleway"/>
                <a:sym typeface="Raleway"/>
              </a:rPr>
              <a:t>THE PROBLEM</a:t>
            </a:r>
            <a:endParaRPr b="1">
              <a:latin typeface="Raleway"/>
              <a:ea typeface="Raleway"/>
              <a:cs typeface="Raleway"/>
              <a:sym typeface="Raleway"/>
            </a:endParaRPr>
          </a:p>
        </p:txBody>
      </p:sp>
      <p:sp>
        <p:nvSpPr>
          <p:cNvPr id="100" name="Google Shape;100;p4"/>
          <p:cNvSpPr txBox="1">
            <a:spLocks noGrp="1"/>
          </p:cNvSpPr>
          <p:nvPr>
            <p:ph type="body" idx="2"/>
          </p:nvPr>
        </p:nvSpPr>
        <p:spPr>
          <a:xfrm>
            <a:off x="3379509" y="1995750"/>
            <a:ext cx="2591387" cy="2679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en-US" b="1">
                <a:latin typeface="Barlow ExtraBold"/>
                <a:ea typeface="Barlow ExtraBold"/>
                <a:cs typeface="Barlow ExtraBold"/>
                <a:sym typeface="Barlow ExtraBold"/>
              </a:rPr>
              <a:t>What does affect churn?</a:t>
            </a:r>
            <a:endParaRPr b="1">
              <a:latin typeface="Barlow ExtraBold"/>
              <a:ea typeface="Barlow ExtraBold"/>
              <a:cs typeface="Barlow ExtraBold"/>
              <a:sym typeface="Barlow ExtraBold"/>
            </a:endParaRPr>
          </a:p>
          <a:p>
            <a:pPr marL="0" lvl="0" indent="0" algn="just" rtl="0">
              <a:lnSpc>
                <a:spcPct val="110000"/>
              </a:lnSpc>
              <a:spcBef>
                <a:spcPts val="600"/>
              </a:spcBef>
              <a:spcAft>
                <a:spcPts val="0"/>
              </a:spcAft>
              <a:buSzPts val="1800"/>
              <a:buNone/>
            </a:pPr>
            <a:r>
              <a:rPr lang="en-US"/>
              <a:t>The need to understand which factors or features drive customers to churn.</a:t>
            </a:r>
            <a:endParaRPr/>
          </a:p>
        </p:txBody>
      </p:sp>
      <p:sp>
        <p:nvSpPr>
          <p:cNvPr id="101" name="Google Shape;101;p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grpSp>
        <p:nvGrpSpPr>
          <p:cNvPr id="102" name="Google Shape;102;p4"/>
          <p:cNvGrpSpPr/>
          <p:nvPr/>
        </p:nvGrpSpPr>
        <p:grpSpPr>
          <a:xfrm>
            <a:off x="6495404" y="1849734"/>
            <a:ext cx="2297431" cy="2787028"/>
            <a:chOff x="2533225" y="322726"/>
            <a:chExt cx="3925890" cy="4762523"/>
          </a:xfrm>
        </p:grpSpPr>
        <p:sp>
          <p:nvSpPr>
            <p:cNvPr id="103" name="Google Shape;103;p4"/>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4"/>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4"/>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4"/>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4"/>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4"/>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4"/>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4"/>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4"/>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p4"/>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4"/>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4"/>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4"/>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4"/>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4"/>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4"/>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4"/>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4"/>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4"/>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4"/>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4"/>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4"/>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4"/>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4"/>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4"/>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4"/>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4"/>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4"/>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4"/>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4"/>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4"/>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4"/>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4"/>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4"/>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4"/>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4"/>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4"/>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4"/>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4"/>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4"/>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4"/>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4"/>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4"/>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46" name="Google Shape;146;p4"/>
            <p:cNvGrpSpPr/>
            <p:nvPr/>
          </p:nvGrpSpPr>
          <p:grpSpPr>
            <a:xfrm>
              <a:off x="4316519" y="693558"/>
              <a:ext cx="830259" cy="517637"/>
              <a:chOff x="5840944" y="1418558"/>
              <a:chExt cx="830259" cy="517637"/>
            </a:xfrm>
          </p:grpSpPr>
          <p:sp>
            <p:nvSpPr>
              <p:cNvPr id="147" name="Google Shape;147;p4"/>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4"/>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4"/>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4"/>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4"/>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4"/>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4"/>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4"/>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5" name="Google Shape;155;p4"/>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4"/>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4"/>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4"/>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4"/>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4"/>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4"/>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4"/>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4"/>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4"/>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4"/>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4"/>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4"/>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4"/>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4"/>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4"/>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4"/>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4"/>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4"/>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4"/>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4"/>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4"/>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4"/>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4"/>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4"/>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4"/>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4"/>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4"/>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4"/>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4"/>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4"/>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4"/>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4"/>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4"/>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4"/>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4"/>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4"/>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4"/>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4"/>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4"/>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4"/>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4"/>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4"/>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4"/>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4"/>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4"/>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4"/>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4"/>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4"/>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4"/>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4"/>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06" name="Google Shape;206;p4"/>
            <p:cNvGrpSpPr/>
            <p:nvPr/>
          </p:nvGrpSpPr>
          <p:grpSpPr>
            <a:xfrm>
              <a:off x="3439221" y="3170887"/>
              <a:ext cx="276341" cy="167131"/>
              <a:chOff x="4963646" y="3895887"/>
              <a:chExt cx="276341" cy="167131"/>
            </a:xfrm>
          </p:grpSpPr>
          <p:sp>
            <p:nvSpPr>
              <p:cNvPr id="207" name="Google Shape;207;p4"/>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4"/>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4"/>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4"/>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4"/>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4"/>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4"/>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4"/>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4"/>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4"/>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4"/>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4"/>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4"/>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4"/>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4"/>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4"/>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4"/>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4"/>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4"/>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4"/>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7" name="Google Shape;227;p4"/>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4"/>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4"/>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4"/>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4"/>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4"/>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4"/>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0"/>
          <p:cNvSpPr txBox="1">
            <a:spLocks noGrp="1"/>
          </p:cNvSpPr>
          <p:nvPr>
            <p:ph type="title"/>
          </p:nvPr>
        </p:nvSpPr>
        <p:spPr>
          <a:xfrm>
            <a:off x="457200" y="681800"/>
            <a:ext cx="4933406"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Random Forest</a:t>
            </a:r>
            <a:endParaRPr sz="3600" b="1">
              <a:latin typeface="Raleway"/>
              <a:ea typeface="Raleway"/>
              <a:cs typeface="Raleway"/>
              <a:sym typeface="Raleway"/>
            </a:endParaRPr>
          </a:p>
        </p:txBody>
      </p:sp>
      <p:sp>
        <p:nvSpPr>
          <p:cNvPr id="677" name="Google Shape;677;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
        <p:nvSpPr>
          <p:cNvPr id="678" name="Google Shape;678;p40"/>
          <p:cNvSpPr txBox="1">
            <a:spLocks noGrp="1"/>
          </p:cNvSpPr>
          <p:nvPr>
            <p:ph type="body" idx="1"/>
          </p:nvPr>
        </p:nvSpPr>
        <p:spPr>
          <a:xfrm>
            <a:off x="457200" y="1166595"/>
            <a:ext cx="7974583" cy="4686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600"/>
              </a:spcBef>
              <a:spcAft>
                <a:spcPts val="0"/>
              </a:spcAft>
              <a:buSzPts val="1800"/>
              <a:buNone/>
            </a:pPr>
            <a:r>
              <a:rPr lang="en-US" sz="1200"/>
              <a:t>The features importance portrays which variables are significant. It can help with better understanding and sometimes lead to model improvements by employing the feature selection.</a:t>
            </a:r>
            <a:endParaRPr sz="1600"/>
          </a:p>
        </p:txBody>
      </p:sp>
      <p:pic>
        <p:nvPicPr>
          <p:cNvPr id="679" name="Google Shape;679;p40"/>
          <p:cNvPicPr preferRelativeResize="0"/>
          <p:nvPr/>
        </p:nvPicPr>
        <p:blipFill rotWithShape="1">
          <a:blip r:embed="rId3">
            <a:alphaModFix/>
          </a:blip>
          <a:srcRect/>
          <a:stretch/>
        </p:blipFill>
        <p:spPr>
          <a:xfrm>
            <a:off x="559787" y="2272258"/>
            <a:ext cx="3452956" cy="2584894"/>
          </a:xfrm>
          <a:prstGeom prst="rect">
            <a:avLst/>
          </a:prstGeom>
          <a:noFill/>
          <a:ln>
            <a:noFill/>
          </a:ln>
        </p:spPr>
      </p:pic>
      <p:pic>
        <p:nvPicPr>
          <p:cNvPr id="680" name="Google Shape;680;p40"/>
          <p:cNvPicPr preferRelativeResize="0"/>
          <p:nvPr/>
        </p:nvPicPr>
        <p:blipFill rotWithShape="1">
          <a:blip r:embed="rId4">
            <a:alphaModFix/>
          </a:blip>
          <a:srcRect/>
          <a:stretch/>
        </p:blipFill>
        <p:spPr>
          <a:xfrm>
            <a:off x="2551729" y="1831896"/>
            <a:ext cx="372174" cy="372966"/>
          </a:xfrm>
          <a:prstGeom prst="rect">
            <a:avLst/>
          </a:prstGeom>
          <a:noFill/>
          <a:ln>
            <a:noFill/>
          </a:ln>
        </p:spPr>
      </p:pic>
      <p:pic>
        <p:nvPicPr>
          <p:cNvPr id="681" name="Google Shape;681;p40"/>
          <p:cNvPicPr preferRelativeResize="0"/>
          <p:nvPr/>
        </p:nvPicPr>
        <p:blipFill rotWithShape="1">
          <a:blip r:embed="rId5">
            <a:alphaModFix/>
          </a:blip>
          <a:srcRect/>
          <a:stretch/>
        </p:blipFill>
        <p:spPr>
          <a:xfrm>
            <a:off x="6943930" y="1831896"/>
            <a:ext cx="372966" cy="372966"/>
          </a:xfrm>
          <a:prstGeom prst="rect">
            <a:avLst/>
          </a:prstGeom>
          <a:noFill/>
          <a:ln>
            <a:noFill/>
          </a:ln>
        </p:spPr>
      </p:pic>
      <p:pic>
        <p:nvPicPr>
          <p:cNvPr id="682" name="Google Shape;682;p40"/>
          <p:cNvPicPr preferRelativeResize="0"/>
          <p:nvPr/>
        </p:nvPicPr>
        <p:blipFill rotWithShape="1">
          <a:blip r:embed="rId6">
            <a:alphaModFix/>
          </a:blip>
          <a:srcRect/>
          <a:stretch/>
        </p:blipFill>
        <p:spPr>
          <a:xfrm>
            <a:off x="4663115" y="2272258"/>
            <a:ext cx="3768668" cy="258489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86"/>
        <p:cNvGrpSpPr/>
        <p:nvPr/>
      </p:nvGrpSpPr>
      <p:grpSpPr>
        <a:xfrm>
          <a:off x="0" y="0"/>
          <a:ext cx="0" cy="0"/>
          <a:chOff x="0" y="0"/>
          <a:chExt cx="0" cy="0"/>
        </a:xfrm>
      </p:grpSpPr>
      <p:sp>
        <p:nvSpPr>
          <p:cNvPr id="687" name="Google Shape;687;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accent2"/>
                </a:solidFill>
              </a:rPr>
              <a:t>41</a:t>
            </a:fld>
            <a:endParaRPr>
              <a:solidFill>
                <a:schemeClr val="accent2"/>
              </a:solidFill>
            </a:endParaRPr>
          </a:p>
        </p:txBody>
      </p:sp>
      <p:sp>
        <p:nvSpPr>
          <p:cNvPr id="688" name="Google Shape;688;p41"/>
          <p:cNvSpPr txBox="1"/>
          <p:nvPr/>
        </p:nvSpPr>
        <p:spPr>
          <a:xfrm>
            <a:off x="3844407" y="988117"/>
            <a:ext cx="810503" cy="84533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5400" b="0" i="0" u="none" strike="noStrike" cap="none">
              <a:solidFill>
                <a:schemeClr val="lt1"/>
              </a:solidFill>
              <a:latin typeface="Barlow ExtraBold"/>
              <a:ea typeface="Barlow ExtraBold"/>
              <a:cs typeface="Barlow ExtraBold"/>
              <a:sym typeface="Barlow ExtraBold"/>
            </a:endParaRPr>
          </a:p>
        </p:txBody>
      </p:sp>
      <p:sp>
        <p:nvSpPr>
          <p:cNvPr id="689" name="Google Shape;689;p41"/>
          <p:cNvSpPr txBox="1"/>
          <p:nvPr/>
        </p:nvSpPr>
        <p:spPr>
          <a:xfrm>
            <a:off x="1528549" y="4553708"/>
            <a:ext cx="6086902" cy="46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Raleway"/>
                <a:ea typeface="Raleway"/>
                <a:cs typeface="Raleway"/>
                <a:sym typeface="Raleway"/>
              </a:rPr>
              <a:t>KNN – K Nearest Neighbors</a:t>
            </a:r>
            <a:endParaRPr sz="3600" b="1" i="0" u="none" strike="noStrike" cap="none">
              <a:solidFill>
                <a:srgbClr val="000000"/>
              </a:solidFill>
              <a:latin typeface="Raleway"/>
              <a:ea typeface="Raleway"/>
              <a:cs typeface="Raleway"/>
              <a:sym typeface="Raleway"/>
            </a:endParaRPr>
          </a:p>
        </p:txBody>
      </p:sp>
      <p:sp>
        <p:nvSpPr>
          <p:cNvPr id="690" name="Google Shape;690;p41" descr="Algoritmo K-Means - Clustering y cómo funciona"/>
          <p:cNvSpPr/>
          <p:nvPr/>
        </p:nvSpPr>
        <p:spPr>
          <a:xfrm>
            <a:off x="3091218" y="1090968"/>
            <a:ext cx="1633182" cy="16331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91" name="Google Shape;691;p41" descr="A picture containing shape&#10;&#10;Description automatically generated"/>
          <p:cNvPicPr preferRelativeResize="0"/>
          <p:nvPr/>
        </p:nvPicPr>
        <p:blipFill rotWithShape="1">
          <a:blip r:embed="rId3">
            <a:alphaModFix/>
          </a:blip>
          <a:srcRect/>
          <a:stretch/>
        </p:blipFill>
        <p:spPr>
          <a:xfrm>
            <a:off x="0" y="6720"/>
            <a:ext cx="9144000" cy="453897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2"/>
          <p:cNvSpPr txBox="1">
            <a:spLocks noGrp="1"/>
          </p:cNvSpPr>
          <p:nvPr>
            <p:ph type="title"/>
          </p:nvPr>
        </p:nvSpPr>
        <p:spPr>
          <a:xfrm>
            <a:off x="457199" y="681800"/>
            <a:ext cx="6132443"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KNN – K Nearest Neighbors  </a:t>
            </a:r>
            <a:r>
              <a:rPr lang="en-US" sz="3200" b="1">
                <a:latin typeface="Raleway"/>
                <a:ea typeface="Raleway"/>
                <a:cs typeface="Raleway"/>
                <a:sym typeface="Raleway"/>
              </a:rPr>
              <a:t>(Non-standardized)</a:t>
            </a:r>
            <a:endParaRPr sz="3200" b="1">
              <a:latin typeface="Raleway"/>
              <a:ea typeface="Raleway"/>
              <a:cs typeface="Raleway"/>
              <a:sym typeface="Raleway"/>
            </a:endParaRPr>
          </a:p>
        </p:txBody>
      </p:sp>
      <p:sp>
        <p:nvSpPr>
          <p:cNvPr id="697" name="Google Shape;697;p42"/>
          <p:cNvSpPr txBox="1">
            <a:spLocks noGrp="1"/>
          </p:cNvSpPr>
          <p:nvPr>
            <p:ph type="body" idx="1"/>
          </p:nvPr>
        </p:nvSpPr>
        <p:spPr>
          <a:xfrm>
            <a:off x="457199" y="1530199"/>
            <a:ext cx="8191825" cy="654651"/>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600"/>
              </a:spcBef>
              <a:spcAft>
                <a:spcPts val="0"/>
              </a:spcAft>
              <a:buSzPts val="1800"/>
              <a:buNone/>
            </a:pPr>
            <a:r>
              <a:rPr lang="en-US" sz="1200"/>
              <a:t>We repeated the algorithm 100 times in order to prevent overfitting and compared the prediction outcomes between the train data and the test data. The algorithm was then run using the hyperparameter (n_neighbors) that produces the test set prediction with the highest accuracy. </a:t>
            </a:r>
            <a:endParaRPr sz="1600"/>
          </a:p>
        </p:txBody>
      </p:sp>
      <p:sp>
        <p:nvSpPr>
          <p:cNvPr id="698" name="Google Shape;698;p4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
        <p:nvSpPr>
          <p:cNvPr id="699" name="Google Shape;699;p42"/>
          <p:cNvSpPr txBox="1"/>
          <p:nvPr/>
        </p:nvSpPr>
        <p:spPr>
          <a:xfrm>
            <a:off x="5493223" y="2184851"/>
            <a:ext cx="3098043" cy="137721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600"/>
              </a:spcBef>
              <a:spcAft>
                <a:spcPts val="0"/>
              </a:spcAft>
              <a:buClr>
                <a:schemeClr val="accent1"/>
              </a:buClr>
              <a:buSzPts val="1800"/>
              <a:buFont typeface="Barlow Light"/>
              <a:buNone/>
            </a:pPr>
            <a:r>
              <a:rPr lang="en-US" sz="1400" b="1" i="0" u="none" strike="noStrike" cap="none">
                <a:solidFill>
                  <a:schemeClr val="dk1"/>
                </a:solidFill>
                <a:latin typeface="Barlow Light"/>
                <a:ea typeface="Barlow Light"/>
                <a:cs typeface="Barlow Light"/>
                <a:sym typeface="Barlow Light"/>
              </a:rPr>
              <a:t>KNN (non-standardized) algorithm's best accuracy is 78.50% with 23 neighbors</a:t>
            </a:r>
            <a:endParaRPr/>
          </a:p>
          <a:p>
            <a:pPr marL="0" marR="0" lvl="0" indent="0" algn="l" rtl="0">
              <a:lnSpc>
                <a:spcPct val="100000"/>
              </a:lnSpc>
              <a:spcBef>
                <a:spcPts val="600"/>
              </a:spcBef>
              <a:spcAft>
                <a:spcPts val="0"/>
              </a:spcAft>
              <a:buClr>
                <a:schemeClr val="accent1"/>
              </a:buClr>
              <a:buSzPts val="1800"/>
              <a:buFont typeface="Barlow Light"/>
              <a:buNone/>
            </a:pPr>
            <a:endParaRPr sz="1400" b="1" i="0" u="none" strike="noStrike" cap="none">
              <a:solidFill>
                <a:schemeClr val="dk1"/>
              </a:solidFill>
              <a:latin typeface="Barlow Light"/>
              <a:ea typeface="Barlow Light"/>
              <a:cs typeface="Barlow Light"/>
              <a:sym typeface="Barlow Light"/>
            </a:endParaRPr>
          </a:p>
          <a:p>
            <a:pPr marL="0" marR="0" lvl="0" indent="0" algn="just" rtl="0">
              <a:lnSpc>
                <a:spcPct val="100000"/>
              </a:lnSpc>
              <a:spcBef>
                <a:spcPts val="600"/>
              </a:spcBef>
              <a:spcAft>
                <a:spcPts val="0"/>
              </a:spcAft>
              <a:buClr>
                <a:schemeClr val="accent1"/>
              </a:buClr>
              <a:buSzPts val="1800"/>
              <a:buFont typeface="Barlow Light"/>
              <a:buNone/>
            </a:pPr>
            <a:r>
              <a:rPr lang="en-US" sz="1200" b="0" i="0" u="none" strike="noStrike" cap="none">
                <a:solidFill>
                  <a:schemeClr val="dk1"/>
                </a:solidFill>
                <a:latin typeface="Barlow Light"/>
                <a:ea typeface="Barlow Light"/>
                <a:cs typeface="Barlow Light"/>
                <a:sym typeface="Barlow Light"/>
              </a:rPr>
              <a:t>(*) The </a:t>
            </a:r>
            <a:r>
              <a:rPr lang="en-US" sz="1200" b="0" i="0" u="none" strike="noStrike" cap="none">
                <a:solidFill>
                  <a:srgbClr val="FF0000"/>
                </a:solidFill>
                <a:latin typeface="Barlow Light"/>
                <a:ea typeface="Barlow Light"/>
                <a:cs typeface="Barlow Light"/>
                <a:sym typeface="Barlow Light"/>
              </a:rPr>
              <a:t>dotted red</a:t>
            </a:r>
            <a:r>
              <a:rPr lang="en-US" sz="1200" b="0" i="0" u="none" strike="noStrike" cap="none">
                <a:solidFill>
                  <a:schemeClr val="dk1"/>
                </a:solidFill>
                <a:latin typeface="Barlow Light"/>
                <a:ea typeface="Barlow Light"/>
                <a:cs typeface="Barlow Light"/>
                <a:sym typeface="Barlow Light"/>
              </a:rPr>
              <a:t> </a:t>
            </a:r>
            <a:r>
              <a:rPr lang="en-US" sz="1200" b="0" i="0" u="none" strike="noStrike" cap="none">
                <a:solidFill>
                  <a:srgbClr val="FF0000"/>
                </a:solidFill>
                <a:latin typeface="Barlow Light"/>
                <a:ea typeface="Barlow Light"/>
                <a:cs typeface="Barlow Light"/>
                <a:sym typeface="Barlow Light"/>
              </a:rPr>
              <a:t>line</a:t>
            </a:r>
            <a:r>
              <a:rPr lang="en-US" sz="1200" b="0" i="0" u="none" strike="noStrike" cap="none">
                <a:solidFill>
                  <a:schemeClr val="dk1"/>
                </a:solidFill>
                <a:latin typeface="Barlow Light"/>
                <a:ea typeface="Barlow Light"/>
                <a:cs typeface="Barlow Light"/>
                <a:sym typeface="Barlow Light"/>
              </a:rPr>
              <a:t> represents the maximum accuracy of the predictions on the test data</a:t>
            </a:r>
            <a:endParaRPr/>
          </a:p>
          <a:p>
            <a:pPr marL="0" marR="0" lvl="0" indent="0" algn="l" rtl="0">
              <a:lnSpc>
                <a:spcPct val="100000"/>
              </a:lnSpc>
              <a:spcBef>
                <a:spcPts val="600"/>
              </a:spcBef>
              <a:spcAft>
                <a:spcPts val="0"/>
              </a:spcAft>
              <a:buClr>
                <a:schemeClr val="accent1"/>
              </a:buClr>
              <a:buSzPts val="1800"/>
              <a:buFont typeface="Barlow Light"/>
              <a:buNone/>
            </a:pPr>
            <a:endParaRPr sz="1200" b="1" i="0" u="none" strike="noStrike" cap="none">
              <a:solidFill>
                <a:schemeClr val="dk1"/>
              </a:solidFill>
              <a:latin typeface="Barlow Light"/>
              <a:ea typeface="Barlow Light"/>
              <a:cs typeface="Barlow Light"/>
              <a:sym typeface="Barlow Light"/>
            </a:endParaRPr>
          </a:p>
        </p:txBody>
      </p:sp>
      <p:pic>
        <p:nvPicPr>
          <p:cNvPr id="700" name="Google Shape;700;p42"/>
          <p:cNvPicPr preferRelativeResize="0"/>
          <p:nvPr/>
        </p:nvPicPr>
        <p:blipFill rotWithShape="1">
          <a:blip r:embed="rId3">
            <a:alphaModFix/>
          </a:blip>
          <a:srcRect/>
          <a:stretch/>
        </p:blipFill>
        <p:spPr>
          <a:xfrm>
            <a:off x="457199" y="2358361"/>
            <a:ext cx="4751155" cy="2573542"/>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43"/>
          <p:cNvSpPr txBox="1">
            <a:spLocks noGrp="1"/>
          </p:cNvSpPr>
          <p:nvPr>
            <p:ph type="title"/>
          </p:nvPr>
        </p:nvSpPr>
        <p:spPr>
          <a:xfrm>
            <a:off x="457199" y="681800"/>
            <a:ext cx="6132443"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KNN – K Nearest Neighbors  </a:t>
            </a:r>
            <a:r>
              <a:rPr lang="en-US" sz="3200" b="1">
                <a:latin typeface="Raleway"/>
                <a:ea typeface="Raleway"/>
                <a:cs typeface="Raleway"/>
                <a:sym typeface="Raleway"/>
              </a:rPr>
              <a:t>(Standardized)</a:t>
            </a:r>
            <a:endParaRPr sz="3200" b="1">
              <a:latin typeface="Raleway"/>
              <a:ea typeface="Raleway"/>
              <a:cs typeface="Raleway"/>
              <a:sym typeface="Raleway"/>
            </a:endParaRPr>
          </a:p>
        </p:txBody>
      </p:sp>
      <p:sp>
        <p:nvSpPr>
          <p:cNvPr id="706" name="Google Shape;706;p43"/>
          <p:cNvSpPr txBox="1">
            <a:spLocks noGrp="1"/>
          </p:cNvSpPr>
          <p:nvPr>
            <p:ph type="body" idx="1"/>
          </p:nvPr>
        </p:nvSpPr>
        <p:spPr>
          <a:xfrm>
            <a:off x="457199" y="1479492"/>
            <a:ext cx="7908879" cy="676853"/>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600"/>
              </a:spcBef>
              <a:spcAft>
                <a:spcPts val="0"/>
              </a:spcAft>
              <a:buSzPts val="1800"/>
              <a:buNone/>
            </a:pPr>
            <a:r>
              <a:rPr lang="en-US" sz="1200"/>
              <a:t>We repeated the algorithm 100 times in order to prevent overfitting and compared the prediction outcomes between the train data and the test data. The algorithm was then run using the hyperparameter (n_neighbors) that produces the test set prediction with the highest accuracy. </a:t>
            </a:r>
            <a:endParaRPr sz="1600"/>
          </a:p>
        </p:txBody>
      </p:sp>
      <p:sp>
        <p:nvSpPr>
          <p:cNvPr id="707" name="Google Shape;707;p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
        <p:nvSpPr>
          <p:cNvPr id="708" name="Google Shape;708;p43"/>
          <p:cNvSpPr txBox="1"/>
          <p:nvPr/>
        </p:nvSpPr>
        <p:spPr>
          <a:xfrm>
            <a:off x="5397500" y="2101010"/>
            <a:ext cx="2968578" cy="176130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600"/>
              </a:spcBef>
              <a:spcAft>
                <a:spcPts val="0"/>
              </a:spcAft>
              <a:buClr>
                <a:schemeClr val="accent1"/>
              </a:buClr>
              <a:buSzPts val="1800"/>
              <a:buFont typeface="Barlow Light"/>
              <a:buNone/>
            </a:pPr>
            <a:r>
              <a:rPr lang="en-US" sz="1400" b="1" i="0" u="none" strike="noStrike" cap="none">
                <a:solidFill>
                  <a:schemeClr val="dk1"/>
                </a:solidFill>
                <a:latin typeface="Barlow Light"/>
                <a:ea typeface="Barlow Light"/>
                <a:cs typeface="Barlow Light"/>
                <a:sym typeface="Barlow Light"/>
              </a:rPr>
              <a:t>KNN (Standardized) algorithm's best accuracy is 78.57% with 100 neighbors</a:t>
            </a:r>
            <a:endParaRPr/>
          </a:p>
          <a:p>
            <a:pPr marL="0" marR="0" lvl="0" indent="0" algn="just" rtl="0">
              <a:lnSpc>
                <a:spcPct val="100000"/>
              </a:lnSpc>
              <a:spcBef>
                <a:spcPts val="600"/>
              </a:spcBef>
              <a:spcAft>
                <a:spcPts val="0"/>
              </a:spcAft>
              <a:buClr>
                <a:schemeClr val="accent1"/>
              </a:buClr>
              <a:buSzPts val="1800"/>
              <a:buFont typeface="Barlow Light"/>
              <a:buNone/>
            </a:pPr>
            <a:r>
              <a:rPr lang="en-US" sz="1200" b="0" i="0" u="none" strike="noStrike" cap="none">
                <a:solidFill>
                  <a:schemeClr val="dk1"/>
                </a:solidFill>
                <a:latin typeface="Barlow Light"/>
                <a:ea typeface="Barlow Light"/>
                <a:cs typeface="Barlow Light"/>
                <a:sym typeface="Barlow Light"/>
              </a:rPr>
              <a:t>(*) The accuracy was improved by 0.07% after </a:t>
            </a:r>
            <a:r>
              <a:rPr lang="en-US" sz="1200" b="1" i="0" u="none" strike="noStrike" cap="none">
                <a:solidFill>
                  <a:srgbClr val="FF9966"/>
                </a:solidFill>
                <a:latin typeface="Barlow Light"/>
                <a:ea typeface="Barlow Light"/>
                <a:cs typeface="Barlow Light"/>
                <a:sym typeface="Barlow Light"/>
              </a:rPr>
              <a:t>standardization</a:t>
            </a:r>
            <a:r>
              <a:rPr lang="en-US" sz="1200" b="0" i="0" u="none" strike="noStrike" cap="none">
                <a:solidFill>
                  <a:schemeClr val="dk1"/>
                </a:solidFill>
                <a:latin typeface="Barlow Light"/>
                <a:ea typeface="Barlow Light"/>
                <a:cs typeface="Barlow Light"/>
                <a:sym typeface="Barlow Light"/>
              </a:rPr>
              <a:t>.</a:t>
            </a:r>
            <a:endParaRPr/>
          </a:p>
          <a:p>
            <a:pPr marL="0" marR="0" lvl="0" indent="0" algn="just" rtl="0">
              <a:lnSpc>
                <a:spcPct val="100000"/>
              </a:lnSpc>
              <a:spcBef>
                <a:spcPts val="600"/>
              </a:spcBef>
              <a:spcAft>
                <a:spcPts val="0"/>
              </a:spcAft>
              <a:buClr>
                <a:schemeClr val="accent1"/>
              </a:buClr>
              <a:buSzPts val="1800"/>
              <a:buFont typeface="Barlow Light"/>
              <a:buNone/>
            </a:pPr>
            <a:r>
              <a:rPr lang="en-US" sz="1200" b="0" i="0" u="none" strike="noStrike" cap="none">
                <a:solidFill>
                  <a:schemeClr val="dk1"/>
                </a:solidFill>
                <a:latin typeface="Barlow Light"/>
                <a:ea typeface="Barlow Light"/>
                <a:cs typeface="Barlow Light"/>
                <a:sym typeface="Barlow Light"/>
              </a:rPr>
              <a:t>(**) The </a:t>
            </a:r>
            <a:r>
              <a:rPr lang="en-US" sz="1200" b="0" i="0" u="none" strike="noStrike" cap="none">
                <a:solidFill>
                  <a:srgbClr val="FF0000"/>
                </a:solidFill>
                <a:latin typeface="Barlow Light"/>
                <a:ea typeface="Barlow Light"/>
                <a:cs typeface="Barlow Light"/>
                <a:sym typeface="Barlow Light"/>
              </a:rPr>
              <a:t>dotted red</a:t>
            </a:r>
            <a:r>
              <a:rPr lang="en-US" sz="1200" b="0" i="0" u="none" strike="noStrike" cap="none">
                <a:solidFill>
                  <a:schemeClr val="dk1"/>
                </a:solidFill>
                <a:latin typeface="Barlow Light"/>
                <a:ea typeface="Barlow Light"/>
                <a:cs typeface="Barlow Light"/>
                <a:sym typeface="Barlow Light"/>
              </a:rPr>
              <a:t> </a:t>
            </a:r>
            <a:r>
              <a:rPr lang="en-US" sz="1200" b="0" i="0" u="none" strike="noStrike" cap="none">
                <a:solidFill>
                  <a:srgbClr val="FF0000"/>
                </a:solidFill>
                <a:latin typeface="Barlow Light"/>
                <a:ea typeface="Barlow Light"/>
                <a:cs typeface="Barlow Light"/>
                <a:sym typeface="Barlow Light"/>
              </a:rPr>
              <a:t>line</a:t>
            </a:r>
            <a:r>
              <a:rPr lang="en-US" sz="1200" b="0" i="0" u="none" strike="noStrike" cap="none">
                <a:solidFill>
                  <a:schemeClr val="dk1"/>
                </a:solidFill>
                <a:latin typeface="Barlow Light"/>
                <a:ea typeface="Barlow Light"/>
                <a:cs typeface="Barlow Light"/>
                <a:sym typeface="Barlow Light"/>
              </a:rPr>
              <a:t> represents the maximum accuracy of the predictions on the test data</a:t>
            </a:r>
            <a:endParaRPr/>
          </a:p>
          <a:p>
            <a:pPr marL="0" marR="0" lvl="0" indent="0" algn="l" rtl="0">
              <a:lnSpc>
                <a:spcPct val="100000"/>
              </a:lnSpc>
              <a:spcBef>
                <a:spcPts val="600"/>
              </a:spcBef>
              <a:spcAft>
                <a:spcPts val="0"/>
              </a:spcAft>
              <a:buClr>
                <a:schemeClr val="accent1"/>
              </a:buClr>
              <a:buSzPts val="1800"/>
              <a:buFont typeface="Barlow Light"/>
              <a:buNone/>
            </a:pPr>
            <a:endParaRPr sz="1200" b="1" i="0" u="none" strike="noStrike" cap="none">
              <a:solidFill>
                <a:schemeClr val="dk1"/>
              </a:solidFill>
              <a:latin typeface="Barlow Light"/>
              <a:ea typeface="Barlow Light"/>
              <a:cs typeface="Barlow Light"/>
              <a:sym typeface="Barlow Light"/>
            </a:endParaRPr>
          </a:p>
        </p:txBody>
      </p:sp>
      <p:pic>
        <p:nvPicPr>
          <p:cNvPr id="709" name="Google Shape;709;p43"/>
          <p:cNvPicPr preferRelativeResize="0"/>
          <p:nvPr/>
        </p:nvPicPr>
        <p:blipFill rotWithShape="1">
          <a:blip r:embed="rId3">
            <a:alphaModFix/>
          </a:blip>
          <a:srcRect/>
          <a:stretch/>
        </p:blipFill>
        <p:spPr>
          <a:xfrm>
            <a:off x="457199" y="2265098"/>
            <a:ext cx="4772107" cy="2605952"/>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4"/>
          <p:cNvSpPr txBox="1">
            <a:spLocks noGrp="1"/>
          </p:cNvSpPr>
          <p:nvPr>
            <p:ph type="title"/>
          </p:nvPr>
        </p:nvSpPr>
        <p:spPr>
          <a:xfrm>
            <a:off x="457199" y="681800"/>
            <a:ext cx="6132443"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Benchmark Algorithm</a:t>
            </a:r>
            <a:endParaRPr sz="3200" b="1">
              <a:latin typeface="Raleway"/>
              <a:ea typeface="Raleway"/>
              <a:cs typeface="Raleway"/>
              <a:sym typeface="Raleway"/>
            </a:endParaRPr>
          </a:p>
        </p:txBody>
      </p:sp>
      <p:sp>
        <p:nvSpPr>
          <p:cNvPr id="715" name="Google Shape;715;p44"/>
          <p:cNvSpPr txBox="1">
            <a:spLocks noGrp="1"/>
          </p:cNvSpPr>
          <p:nvPr>
            <p:ph type="body" idx="1"/>
          </p:nvPr>
        </p:nvSpPr>
        <p:spPr>
          <a:xfrm>
            <a:off x="252664" y="1318693"/>
            <a:ext cx="8284012" cy="1989050"/>
          </a:xfrm>
          <a:prstGeom prst="rect">
            <a:avLst/>
          </a:prstGeom>
          <a:noFill/>
          <a:ln>
            <a:noFill/>
          </a:ln>
        </p:spPr>
        <p:txBody>
          <a:bodyPr spcFirstLastPara="1" wrap="square" lIns="0" tIns="0" rIns="0" bIns="0" anchor="t" anchorCtr="0">
            <a:noAutofit/>
          </a:bodyPr>
          <a:lstStyle/>
          <a:p>
            <a:pPr marL="285750" lvl="0" indent="-285750" algn="just" rtl="0">
              <a:lnSpc>
                <a:spcPct val="100000"/>
              </a:lnSpc>
              <a:spcBef>
                <a:spcPts val="600"/>
              </a:spcBef>
              <a:spcAft>
                <a:spcPts val="0"/>
              </a:spcAft>
              <a:buSzPts val="1800"/>
              <a:buChar char="▸"/>
            </a:pPr>
            <a:r>
              <a:rPr lang="en-US" sz="1600" dirty="0"/>
              <a:t>Our main goal in machine learning is to increase the model's precision so that it can accurately anticipate future customer churn </a:t>
            </a:r>
            <a:endParaRPr dirty="0"/>
          </a:p>
          <a:p>
            <a:pPr marL="285750" lvl="0" indent="-285750" algn="just" rtl="0">
              <a:lnSpc>
                <a:spcPct val="100000"/>
              </a:lnSpc>
              <a:spcBef>
                <a:spcPts val="600"/>
              </a:spcBef>
              <a:spcAft>
                <a:spcPts val="0"/>
              </a:spcAft>
              <a:buSzPts val="1800"/>
              <a:buChar char="▸"/>
            </a:pPr>
            <a:r>
              <a:rPr lang="en-US" sz="1600" dirty="0"/>
              <a:t>The traditional solution (benchmark) predicts future churns based on the leading label from our data set and is always applied to all cases</a:t>
            </a:r>
            <a:endParaRPr dirty="0"/>
          </a:p>
          <a:p>
            <a:pPr marL="285750" lvl="0" indent="-285750" algn="just" rtl="0">
              <a:lnSpc>
                <a:spcPct val="100000"/>
              </a:lnSpc>
              <a:spcBef>
                <a:spcPts val="600"/>
              </a:spcBef>
              <a:spcAft>
                <a:spcPts val="0"/>
              </a:spcAft>
              <a:buSzPts val="1800"/>
              <a:buChar char="▸"/>
            </a:pPr>
            <a:r>
              <a:rPr lang="en-US" sz="1600" dirty="0"/>
              <a:t>We should always compare our models to the benchmark algorithm’s accuracy in order to determine whether they are bettering the current situation</a:t>
            </a:r>
            <a:endParaRPr dirty="0"/>
          </a:p>
          <a:p>
            <a:pPr marL="0" lvl="0" indent="0" algn="l" rtl="0">
              <a:lnSpc>
                <a:spcPct val="100000"/>
              </a:lnSpc>
              <a:spcBef>
                <a:spcPts val="600"/>
              </a:spcBef>
              <a:spcAft>
                <a:spcPts val="0"/>
              </a:spcAft>
              <a:buSzPts val="1800"/>
              <a:buNone/>
            </a:pPr>
            <a:endParaRPr sz="1600" dirty="0"/>
          </a:p>
        </p:txBody>
      </p:sp>
      <p:sp>
        <p:nvSpPr>
          <p:cNvPr id="716" name="Google Shape;716;p4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
        <p:nvSpPr>
          <p:cNvPr id="717" name="Google Shape;717;p44"/>
          <p:cNvSpPr txBox="1"/>
          <p:nvPr/>
        </p:nvSpPr>
        <p:spPr>
          <a:xfrm>
            <a:off x="3588721" y="4740816"/>
            <a:ext cx="2323834" cy="2604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600"/>
              </a:spcBef>
              <a:spcAft>
                <a:spcPts val="0"/>
              </a:spcAft>
              <a:buClr>
                <a:schemeClr val="accent1"/>
              </a:buClr>
              <a:buSzPts val="1800"/>
              <a:buFont typeface="Barlow Light"/>
              <a:buNone/>
            </a:pPr>
            <a:r>
              <a:rPr lang="en-US" sz="800" b="1" i="0" u="none" strike="noStrike" cap="none" dirty="0">
                <a:solidFill>
                  <a:schemeClr val="dk1"/>
                </a:solidFill>
                <a:latin typeface="Barlow Light"/>
                <a:ea typeface="Barlow Light"/>
                <a:cs typeface="Barlow Light"/>
                <a:sym typeface="Barlow Light"/>
              </a:rPr>
              <a:t>The leading label with 73.46% of the rows is No</a:t>
            </a:r>
            <a:endParaRPr dirty="0"/>
          </a:p>
        </p:txBody>
      </p:sp>
      <p:pic>
        <p:nvPicPr>
          <p:cNvPr id="718" name="Google Shape;718;p44"/>
          <p:cNvPicPr preferRelativeResize="0"/>
          <p:nvPr/>
        </p:nvPicPr>
        <p:blipFill rotWithShape="1">
          <a:blip r:embed="rId3">
            <a:alphaModFix/>
          </a:blip>
          <a:srcRect/>
          <a:stretch/>
        </p:blipFill>
        <p:spPr>
          <a:xfrm>
            <a:off x="3588721" y="3307743"/>
            <a:ext cx="1966557" cy="1448616"/>
          </a:xfrm>
          <a:prstGeom prst="rect">
            <a:avLst/>
          </a:prstGeom>
          <a:noFill/>
          <a:ln>
            <a:noFill/>
          </a:ln>
        </p:spPr>
      </p:pic>
      <p:pic>
        <p:nvPicPr>
          <p:cNvPr id="719" name="Google Shape;719;p44" descr="Benchmark - Free industry icons"/>
          <p:cNvPicPr preferRelativeResize="0"/>
          <p:nvPr/>
        </p:nvPicPr>
        <p:blipFill rotWithShape="1">
          <a:blip r:embed="rId4">
            <a:alphaModFix/>
          </a:blip>
          <a:srcRect/>
          <a:stretch/>
        </p:blipFill>
        <p:spPr>
          <a:xfrm>
            <a:off x="7769947" y="401839"/>
            <a:ext cx="916854" cy="91685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5"/>
          <p:cNvSpPr txBox="1">
            <a:spLocks noGrp="1"/>
          </p:cNvSpPr>
          <p:nvPr>
            <p:ph type="title"/>
          </p:nvPr>
        </p:nvSpPr>
        <p:spPr>
          <a:xfrm>
            <a:off x="457199" y="681800"/>
            <a:ext cx="6132443"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Summary</a:t>
            </a:r>
            <a:endParaRPr sz="3200" b="1">
              <a:latin typeface="Raleway"/>
              <a:ea typeface="Raleway"/>
              <a:cs typeface="Raleway"/>
              <a:sym typeface="Raleway"/>
            </a:endParaRPr>
          </a:p>
        </p:txBody>
      </p:sp>
      <p:sp>
        <p:nvSpPr>
          <p:cNvPr id="725" name="Google Shape;725;p4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graphicFrame>
        <p:nvGraphicFramePr>
          <p:cNvPr id="726" name="Google Shape;726;p45"/>
          <p:cNvGraphicFramePr/>
          <p:nvPr/>
        </p:nvGraphicFramePr>
        <p:xfrm>
          <a:off x="120108" y="1441663"/>
          <a:ext cx="5713125" cy="2616720"/>
        </p:xfrm>
        <a:graphic>
          <a:graphicData uri="http://schemas.openxmlformats.org/drawingml/2006/table">
            <a:tbl>
              <a:tblPr>
                <a:noFill/>
                <a:tableStyleId>{7CCA6474-C2A6-4F6B-A632-05BAA06C5807}</a:tableStyleId>
              </a:tblPr>
              <a:tblGrid>
                <a:gridCol w="1142625">
                  <a:extLst>
                    <a:ext uri="{9D8B030D-6E8A-4147-A177-3AD203B41FA5}">
                      <a16:colId xmlns:a16="http://schemas.microsoft.com/office/drawing/2014/main" val="20000"/>
                    </a:ext>
                  </a:extLst>
                </a:gridCol>
                <a:gridCol w="1142625">
                  <a:extLst>
                    <a:ext uri="{9D8B030D-6E8A-4147-A177-3AD203B41FA5}">
                      <a16:colId xmlns:a16="http://schemas.microsoft.com/office/drawing/2014/main" val="20001"/>
                    </a:ext>
                  </a:extLst>
                </a:gridCol>
                <a:gridCol w="1142625">
                  <a:extLst>
                    <a:ext uri="{9D8B030D-6E8A-4147-A177-3AD203B41FA5}">
                      <a16:colId xmlns:a16="http://schemas.microsoft.com/office/drawing/2014/main" val="20002"/>
                    </a:ext>
                  </a:extLst>
                </a:gridCol>
                <a:gridCol w="1142625">
                  <a:extLst>
                    <a:ext uri="{9D8B030D-6E8A-4147-A177-3AD203B41FA5}">
                      <a16:colId xmlns:a16="http://schemas.microsoft.com/office/drawing/2014/main" val="20003"/>
                    </a:ext>
                  </a:extLst>
                </a:gridCol>
                <a:gridCol w="1142625">
                  <a:extLst>
                    <a:ext uri="{9D8B030D-6E8A-4147-A177-3AD203B41FA5}">
                      <a16:colId xmlns:a16="http://schemas.microsoft.com/office/drawing/2014/main" val="20004"/>
                    </a:ext>
                  </a:extLst>
                </a:gridCol>
              </a:tblGrid>
              <a:tr h="4981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accent1"/>
                          </a:solidFill>
                          <a:latin typeface="Barlow"/>
                          <a:ea typeface="Barlow"/>
                          <a:cs typeface="Barlow"/>
                          <a:sym typeface="Barlow"/>
                        </a:rPr>
                        <a:t>Benchmark Algorithm’s Accuracy</a:t>
                      </a:r>
                      <a:endParaRPr sz="11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accent1"/>
                          </a:solidFill>
                          <a:latin typeface="Barlow"/>
                          <a:ea typeface="Barlow"/>
                          <a:cs typeface="Barlow"/>
                          <a:sym typeface="Barlow"/>
                        </a:rPr>
                        <a:t>Accuracy</a:t>
                      </a:r>
                      <a:endParaRPr sz="11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accent1"/>
                          </a:solidFill>
                          <a:latin typeface="Barlow"/>
                          <a:ea typeface="Barlow"/>
                          <a:cs typeface="Barlow"/>
                          <a:sym typeface="Barlow"/>
                        </a:rPr>
                        <a:t>Depth/</a:t>
                      </a:r>
                      <a:endParaRPr/>
                    </a:p>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accent1"/>
                          </a:solidFill>
                          <a:latin typeface="Barlow"/>
                          <a:ea typeface="Barlow"/>
                          <a:cs typeface="Barlow"/>
                          <a:sym typeface="Barlow"/>
                        </a:rPr>
                        <a:t>Neighbors</a:t>
                      </a:r>
                      <a:endParaRPr sz="11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accent1"/>
                          </a:solidFill>
                          <a:latin typeface="Barlow"/>
                          <a:ea typeface="Barlow"/>
                          <a:cs typeface="Barlow"/>
                          <a:sym typeface="Barlow"/>
                        </a:rPr>
                        <a:t>% Improvement </a:t>
                      </a:r>
                      <a:endParaRPr sz="11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8227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accent1"/>
                          </a:solidFill>
                          <a:latin typeface="Barlow"/>
                          <a:ea typeface="Barlow"/>
                          <a:cs typeface="Barlow"/>
                          <a:sym typeface="Barlow"/>
                        </a:rPr>
                        <a:t>Decision Tree</a:t>
                      </a:r>
                      <a:endParaRPr sz="11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73.88%</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78.42%</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5</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Barlow"/>
                          <a:ea typeface="Barlow"/>
                          <a:cs typeface="Barlow"/>
                          <a:sym typeface="Barlow"/>
                        </a:rPr>
                        <a:t>+4.54%</a:t>
                      </a:r>
                      <a:endParaRPr sz="1400" b="1" u="none" strike="noStrike" cap="none">
                        <a:solidFill>
                          <a:srgbClr val="00B050"/>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981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accent1"/>
                          </a:solidFill>
                          <a:latin typeface="Barlow"/>
                          <a:ea typeface="Barlow"/>
                          <a:cs typeface="Barlow"/>
                          <a:sym typeface="Barlow"/>
                        </a:rPr>
                        <a:t>Random Forest</a:t>
                      </a:r>
                      <a:endParaRPr sz="11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DCEEA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73.88%</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DCEEA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79.28%</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DCEEA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8</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DCEEA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Barlow"/>
                          <a:ea typeface="Barlow"/>
                          <a:cs typeface="Barlow"/>
                          <a:sym typeface="Barlow"/>
                        </a:rPr>
                        <a:t>+5.40%</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DCEEA4"/>
                    </a:solidFill>
                  </a:tcPr>
                </a:tc>
                <a:extLst>
                  <a:ext uri="{0D108BD9-81ED-4DB2-BD59-A6C34878D82A}">
                    <a16:rowId xmlns:a16="http://schemas.microsoft.com/office/drawing/2014/main" val="10002"/>
                  </a:ext>
                </a:extLst>
              </a:tr>
              <a:tr h="4981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accent1"/>
                          </a:solidFill>
                          <a:latin typeface="Barlow"/>
                          <a:ea typeface="Barlow"/>
                          <a:cs typeface="Barlow"/>
                          <a:sym typeface="Barlow"/>
                        </a:rPr>
                        <a:t>KNN (Non-standardized)</a:t>
                      </a:r>
                      <a:endParaRPr sz="11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73.88%</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78.50%</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23</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Barlow"/>
                          <a:ea typeface="Barlow"/>
                          <a:cs typeface="Barlow"/>
                          <a:sym typeface="Barlow"/>
                        </a:rPr>
                        <a:t>+4.62%</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98125">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accent1"/>
                          </a:solidFill>
                          <a:latin typeface="Barlow"/>
                          <a:ea typeface="Barlow"/>
                          <a:cs typeface="Barlow"/>
                          <a:sym typeface="Barlow"/>
                        </a:rPr>
                        <a:t>KNN (Standardized)</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73.88%</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78.57%</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Barlow"/>
                          <a:ea typeface="Barlow"/>
                          <a:cs typeface="Barlow"/>
                          <a:sym typeface="Barlow"/>
                        </a:rPr>
                        <a:t>100</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00B050"/>
                          </a:solidFill>
                          <a:latin typeface="Barlow"/>
                          <a:ea typeface="Barlow"/>
                          <a:cs typeface="Barlow"/>
                          <a:sym typeface="Barlow"/>
                        </a:rPr>
                        <a:t>+4.69%</a:t>
                      </a:r>
                      <a:endParaRPr sz="1400" b="1"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727" name="Google Shape;727;p45"/>
          <p:cNvGrpSpPr/>
          <p:nvPr/>
        </p:nvGrpSpPr>
        <p:grpSpPr>
          <a:xfrm>
            <a:off x="6250675" y="1441663"/>
            <a:ext cx="2638161" cy="2536659"/>
            <a:chOff x="2012475" y="393272"/>
            <a:chExt cx="4440240" cy="4609126"/>
          </a:xfrm>
        </p:grpSpPr>
        <p:sp>
          <p:nvSpPr>
            <p:cNvPr id="728" name="Google Shape;728;p45"/>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p45"/>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p45"/>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45"/>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45"/>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45"/>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p45"/>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p45"/>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p45"/>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7" name="Google Shape;737;p45"/>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45"/>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45"/>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45"/>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45"/>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45"/>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p45"/>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p45"/>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p45"/>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45"/>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45"/>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45"/>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45"/>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45"/>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p45"/>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p45"/>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p45"/>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45"/>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45"/>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45"/>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45"/>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p45"/>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p45"/>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45"/>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45"/>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45"/>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45"/>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45"/>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5" name="Google Shape;765;p45"/>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6" name="Google Shape;766;p45"/>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45"/>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45"/>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45"/>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45"/>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45"/>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p45"/>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p45"/>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45"/>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45"/>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45"/>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45"/>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45"/>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p45"/>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p45"/>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45"/>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45"/>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45"/>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p45"/>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p45"/>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p45"/>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p45"/>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8" name="Google Shape;788;p45"/>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9" name="Google Shape;789;p45"/>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p45"/>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45"/>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p45"/>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p45"/>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p45"/>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45"/>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45"/>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45"/>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45"/>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45"/>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p45"/>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p45"/>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p45"/>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p45"/>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p45"/>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p45"/>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p45"/>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p45"/>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p45"/>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45"/>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45"/>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45"/>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5"/>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5"/>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45"/>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45"/>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5"/>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5"/>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5"/>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5"/>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5"/>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21" name="Google Shape;821;p45"/>
          <p:cNvSpPr txBox="1"/>
          <p:nvPr/>
        </p:nvSpPr>
        <p:spPr>
          <a:xfrm>
            <a:off x="131470" y="4161454"/>
            <a:ext cx="6958542" cy="851819"/>
          </a:xfrm>
          <a:prstGeom prst="rect">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0" tIns="0" rIns="0" bIns="0" anchor="t" anchorCtr="0">
            <a:noAutofit/>
          </a:bodyPr>
          <a:lstStyle/>
          <a:p>
            <a:pPr marL="171450" marR="0" lvl="0" indent="-171450" algn="l" rtl="0">
              <a:lnSpc>
                <a:spcPct val="100000"/>
              </a:lnSpc>
              <a:spcBef>
                <a:spcPts val="600"/>
              </a:spcBef>
              <a:spcAft>
                <a:spcPts val="0"/>
              </a:spcAft>
              <a:buClr>
                <a:schemeClr val="accent1"/>
              </a:buClr>
              <a:buSzPts val="1800"/>
              <a:buFont typeface="Barlow Light"/>
              <a:buChar char="▸"/>
            </a:pPr>
            <a:r>
              <a:rPr lang="en-US" sz="1200" b="0" i="0" u="none" strike="noStrike" cap="none" dirty="0">
                <a:solidFill>
                  <a:schemeClr val="dk1"/>
                </a:solidFill>
                <a:latin typeface="Barlow Light"/>
                <a:ea typeface="Barlow Light"/>
                <a:cs typeface="Barlow Light"/>
                <a:sym typeface="Barlow Light"/>
              </a:rPr>
              <a:t>The benchmark algorithm’s performance on test is</a:t>
            </a:r>
            <a:r>
              <a:rPr lang="en-US" sz="1200" b="1" i="0" u="none" strike="noStrike" cap="none" dirty="0">
                <a:solidFill>
                  <a:schemeClr val="dk1"/>
                </a:solidFill>
                <a:latin typeface="Barlow Light"/>
                <a:ea typeface="Barlow Light"/>
                <a:cs typeface="Barlow Light"/>
                <a:sym typeface="Barlow Light"/>
              </a:rPr>
              <a:t> 73.88%</a:t>
            </a:r>
            <a:endParaRPr dirty="0"/>
          </a:p>
          <a:p>
            <a:pPr marL="171450" marR="0" lvl="0" indent="-171450" algn="l" rtl="0">
              <a:lnSpc>
                <a:spcPct val="100000"/>
              </a:lnSpc>
              <a:spcBef>
                <a:spcPts val="600"/>
              </a:spcBef>
              <a:spcAft>
                <a:spcPts val="0"/>
              </a:spcAft>
              <a:buClr>
                <a:schemeClr val="accent1"/>
              </a:buClr>
              <a:buSzPts val="1800"/>
              <a:buFont typeface="Barlow Light"/>
              <a:buChar char="▸"/>
            </a:pPr>
            <a:r>
              <a:rPr lang="en-US" sz="1200" b="1" i="0" u="none" strike="noStrike" cap="none" dirty="0">
                <a:solidFill>
                  <a:schemeClr val="dk1"/>
                </a:solidFill>
                <a:latin typeface="Barlow Light"/>
                <a:ea typeface="Barlow Light"/>
                <a:cs typeface="Barlow Light"/>
                <a:sym typeface="Barlow Light"/>
              </a:rPr>
              <a:t> </a:t>
            </a:r>
            <a:r>
              <a:rPr lang="en-US" sz="1200" b="0" i="0" u="none" strike="noStrike" cap="none" dirty="0">
                <a:solidFill>
                  <a:schemeClr val="dk1"/>
                </a:solidFill>
                <a:latin typeface="Barlow Light"/>
                <a:ea typeface="Barlow Light"/>
                <a:cs typeface="Barlow Light"/>
                <a:sym typeface="Barlow Light"/>
              </a:rPr>
              <a:t>We can see that any of our algorithms beat the benchmark’s performance</a:t>
            </a:r>
            <a:endParaRPr dirty="0"/>
          </a:p>
          <a:p>
            <a:pPr marL="171450" marR="0" lvl="0" indent="-171450" algn="l" rtl="0">
              <a:lnSpc>
                <a:spcPct val="100000"/>
              </a:lnSpc>
              <a:spcBef>
                <a:spcPts val="600"/>
              </a:spcBef>
              <a:spcAft>
                <a:spcPts val="0"/>
              </a:spcAft>
              <a:buClr>
                <a:schemeClr val="accent1"/>
              </a:buClr>
              <a:buSzPts val="1800"/>
              <a:buFont typeface="Barlow Light"/>
              <a:buChar char="▸"/>
            </a:pPr>
            <a:r>
              <a:rPr lang="en-US" sz="1200" b="0" i="0" u="none" strike="noStrike" cap="none" dirty="0">
                <a:solidFill>
                  <a:schemeClr val="dk1"/>
                </a:solidFill>
                <a:latin typeface="Barlow Light"/>
                <a:ea typeface="Barlow Light"/>
                <a:cs typeface="Barlow Light"/>
                <a:sym typeface="Barlow Light"/>
              </a:rPr>
              <a:t>The leading model is </a:t>
            </a:r>
            <a:r>
              <a:rPr lang="en-US" sz="1200" b="1" i="0" u="none" strike="noStrike" cap="none" dirty="0">
                <a:solidFill>
                  <a:schemeClr val="dk1"/>
                </a:solidFill>
                <a:latin typeface="Barlow Light"/>
                <a:ea typeface="Barlow Light"/>
                <a:cs typeface="Barlow Light"/>
                <a:sym typeface="Barlow Light"/>
              </a:rPr>
              <a:t>Random Forest algorithm (79.28%) </a:t>
            </a:r>
            <a:r>
              <a:rPr lang="en-US" sz="1200" b="0" i="0" u="none" strike="noStrike" cap="none" dirty="0">
                <a:solidFill>
                  <a:schemeClr val="dk1"/>
                </a:solidFill>
                <a:latin typeface="Barlow Light"/>
                <a:ea typeface="Barlow Light"/>
                <a:cs typeface="Barlow Light"/>
                <a:sym typeface="Barlow Light"/>
              </a:rPr>
              <a:t>which improved the model’s accuracy by </a:t>
            </a:r>
            <a:r>
              <a:rPr lang="en-US" sz="1200" b="1" i="0" u="none" strike="noStrike" cap="none" dirty="0">
                <a:solidFill>
                  <a:schemeClr val="dk1"/>
                </a:solidFill>
                <a:latin typeface="Barlow Light"/>
                <a:ea typeface="Barlow Light"/>
                <a:cs typeface="Barlow Light"/>
                <a:sym typeface="Barlow Light"/>
              </a:rPr>
              <a:t>5.40% </a:t>
            </a:r>
            <a:endParaRPr sz="1200" b="0" i="0" u="none" strike="noStrike" cap="none" dirty="0">
              <a:solidFill>
                <a:schemeClr val="dk1"/>
              </a:solidFill>
              <a:latin typeface="Barlow Light"/>
              <a:ea typeface="Barlow Light"/>
              <a:cs typeface="Barlow Light"/>
              <a:sym typeface="Barlow Light"/>
            </a:endParaRPr>
          </a:p>
          <a:p>
            <a:pPr marL="171450" marR="0" lvl="0" indent="-57150" algn="l" rtl="0">
              <a:lnSpc>
                <a:spcPct val="100000"/>
              </a:lnSpc>
              <a:spcBef>
                <a:spcPts val="600"/>
              </a:spcBef>
              <a:spcAft>
                <a:spcPts val="0"/>
              </a:spcAft>
              <a:buClr>
                <a:schemeClr val="accent1"/>
              </a:buClr>
              <a:buSzPts val="1800"/>
              <a:buFont typeface="Barlow Light"/>
              <a:buNone/>
            </a:pPr>
            <a:endParaRPr sz="1200" b="1" i="0" u="none" strike="noStrike" cap="none" dirty="0">
              <a:solidFill>
                <a:schemeClr val="dk1"/>
              </a:solidFill>
              <a:latin typeface="Barlow Ligh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
          <p:cNvSpPr txBox="1">
            <a:spLocks noGrp="1"/>
          </p:cNvSpPr>
          <p:nvPr>
            <p:ph type="body" idx="1"/>
          </p:nvPr>
        </p:nvSpPr>
        <p:spPr>
          <a:xfrm>
            <a:off x="378315" y="2076002"/>
            <a:ext cx="2481321" cy="1680486"/>
          </a:xfrm>
          <a:prstGeom prst="rect">
            <a:avLst/>
          </a:prstGeom>
          <a:noFill/>
          <a:ln>
            <a:noFill/>
          </a:ln>
        </p:spPr>
        <p:txBody>
          <a:bodyPr spcFirstLastPara="1" wrap="square" lIns="0" tIns="0" rIns="0" bIns="0" anchor="t" anchorCtr="0">
            <a:noAutofit/>
          </a:bodyPr>
          <a:lstStyle/>
          <a:p>
            <a:pPr marL="0" lvl="0" indent="0" algn="l" rtl="0">
              <a:lnSpc>
                <a:spcPct val="110000"/>
              </a:lnSpc>
              <a:spcBef>
                <a:spcPts val="600"/>
              </a:spcBef>
              <a:spcAft>
                <a:spcPts val="0"/>
              </a:spcAft>
              <a:buSzPts val="1800"/>
              <a:buNone/>
            </a:pPr>
            <a:r>
              <a:rPr lang="en-US" sz="1300" b="1">
                <a:latin typeface="Barlow ExtraBold"/>
                <a:ea typeface="Barlow ExtraBold"/>
                <a:cs typeface="Barlow ExtraBold"/>
                <a:sym typeface="Barlow ExtraBold"/>
              </a:rPr>
              <a:t>                  Acquisition Costs</a:t>
            </a:r>
            <a:endParaRPr sz="1300" b="1">
              <a:latin typeface="Barlow ExtraBold"/>
              <a:ea typeface="Barlow ExtraBold"/>
              <a:cs typeface="Barlow ExtraBold"/>
              <a:sym typeface="Barlow ExtraBold"/>
            </a:endParaRPr>
          </a:p>
          <a:p>
            <a:pPr marL="0" lvl="0" indent="0" algn="l" rtl="0">
              <a:lnSpc>
                <a:spcPct val="110000"/>
              </a:lnSpc>
              <a:spcBef>
                <a:spcPts val="600"/>
              </a:spcBef>
              <a:spcAft>
                <a:spcPts val="0"/>
              </a:spcAft>
              <a:buSzPts val="1800"/>
              <a:buNone/>
            </a:pPr>
            <a:r>
              <a:rPr lang="en-US" sz="1300"/>
              <a:t>It’s up to 5 times cheaper to retain current customers than acquiring new ones.</a:t>
            </a:r>
            <a:endParaRPr/>
          </a:p>
        </p:txBody>
      </p:sp>
      <p:sp>
        <p:nvSpPr>
          <p:cNvPr id="239" name="Google Shape;239;p5"/>
          <p:cNvSpPr txBox="1">
            <a:spLocks noGrp="1"/>
          </p:cNvSpPr>
          <p:nvPr>
            <p:ph type="title"/>
          </p:nvPr>
        </p:nvSpPr>
        <p:spPr>
          <a:xfrm>
            <a:off x="457199" y="605600"/>
            <a:ext cx="6508377" cy="530676"/>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b="1">
                <a:latin typeface="Raleway"/>
                <a:ea typeface="Raleway"/>
                <a:cs typeface="Raleway"/>
                <a:sym typeface="Raleway"/>
              </a:rPr>
              <a:t>THE MOTIVATION</a:t>
            </a:r>
            <a:endParaRPr b="1">
              <a:latin typeface="Raleway"/>
              <a:ea typeface="Raleway"/>
              <a:cs typeface="Raleway"/>
              <a:sym typeface="Raleway"/>
            </a:endParaRPr>
          </a:p>
        </p:txBody>
      </p:sp>
      <p:sp>
        <p:nvSpPr>
          <p:cNvPr id="240" name="Google Shape;240;p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a:t>5</a:t>
            </a:fld>
            <a:endParaRPr sz="1300"/>
          </a:p>
        </p:txBody>
      </p:sp>
      <p:sp>
        <p:nvSpPr>
          <p:cNvPr id="241" name="Google Shape;241;p5"/>
          <p:cNvSpPr txBox="1"/>
          <p:nvPr/>
        </p:nvSpPr>
        <p:spPr>
          <a:xfrm>
            <a:off x="3120765" y="2076002"/>
            <a:ext cx="2483685" cy="871914"/>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en-US" sz="1300" b="1" i="0" u="none" strike="noStrike" cap="none">
                <a:solidFill>
                  <a:schemeClr val="dk1"/>
                </a:solidFill>
                <a:latin typeface="Barlow ExtraBold"/>
                <a:ea typeface="Barlow ExtraBold"/>
                <a:cs typeface="Barlow ExtraBold"/>
                <a:sym typeface="Barlow ExtraBold"/>
              </a:rPr>
              <a:t>               Sales Opportunities</a:t>
            </a:r>
            <a:endParaRPr/>
          </a:p>
          <a:p>
            <a:pPr marL="0" marR="0" lvl="0" indent="0" algn="l" rtl="0">
              <a:lnSpc>
                <a:spcPct val="110000"/>
              </a:lnSpc>
              <a:spcBef>
                <a:spcPts val="600"/>
              </a:spcBef>
              <a:spcAft>
                <a:spcPts val="0"/>
              </a:spcAft>
              <a:buClr>
                <a:schemeClr val="accent1"/>
              </a:buClr>
              <a:buSzPts val="1800"/>
              <a:buFont typeface="Barlow Light"/>
              <a:buNone/>
            </a:pPr>
            <a:r>
              <a:rPr lang="en-US" sz="1300" b="0" i="0" u="none" strike="noStrike" cap="none">
                <a:solidFill>
                  <a:schemeClr val="dk1"/>
                </a:solidFill>
                <a:latin typeface="Barlow Light"/>
                <a:ea typeface="Barlow Light"/>
                <a:cs typeface="Barlow Light"/>
                <a:sym typeface="Barlow Light"/>
              </a:rPr>
              <a:t>The probability of making a sale to an existing customer is 60-70%.</a:t>
            </a:r>
            <a:endParaRPr/>
          </a:p>
        </p:txBody>
      </p:sp>
      <p:sp>
        <p:nvSpPr>
          <p:cNvPr id="242" name="Google Shape;242;p5"/>
          <p:cNvSpPr txBox="1"/>
          <p:nvPr/>
        </p:nvSpPr>
        <p:spPr>
          <a:xfrm>
            <a:off x="5828434" y="2067581"/>
            <a:ext cx="2801150" cy="168048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en-US" sz="1300" b="1" i="0" u="none" strike="noStrike" cap="none">
                <a:solidFill>
                  <a:schemeClr val="dk1"/>
                </a:solidFill>
                <a:latin typeface="Barlow ExtraBold"/>
                <a:ea typeface="Barlow ExtraBold"/>
                <a:cs typeface="Barlow ExtraBold"/>
                <a:sym typeface="Barlow ExtraBold"/>
              </a:rPr>
              <a:t>                Brand Reinforcement</a:t>
            </a:r>
            <a:endParaRPr/>
          </a:p>
          <a:p>
            <a:pPr marL="0" marR="0" lvl="0" indent="0" algn="l" rtl="0">
              <a:lnSpc>
                <a:spcPct val="110000"/>
              </a:lnSpc>
              <a:spcBef>
                <a:spcPts val="600"/>
              </a:spcBef>
              <a:spcAft>
                <a:spcPts val="0"/>
              </a:spcAft>
              <a:buClr>
                <a:schemeClr val="accent1"/>
              </a:buClr>
              <a:buSzPts val="1800"/>
              <a:buFont typeface="Barlow Light"/>
              <a:buNone/>
            </a:pPr>
            <a:r>
              <a:rPr lang="en-US" sz="1300" b="0" i="0" u="none" strike="noStrike" cap="none">
                <a:solidFill>
                  <a:schemeClr val="dk1"/>
                </a:solidFill>
                <a:latin typeface="Barlow Light"/>
                <a:ea typeface="Barlow Light"/>
                <a:cs typeface="Barlow Light"/>
                <a:sym typeface="Barlow Light"/>
              </a:rPr>
              <a:t>Retaining current customers increases word-of-mouth recommendations and loyalty.</a:t>
            </a:r>
            <a:endParaRPr/>
          </a:p>
        </p:txBody>
      </p:sp>
      <p:sp>
        <p:nvSpPr>
          <p:cNvPr id="243" name="Google Shape;243;p5"/>
          <p:cNvSpPr txBox="1"/>
          <p:nvPr/>
        </p:nvSpPr>
        <p:spPr>
          <a:xfrm>
            <a:off x="1952624" y="3623138"/>
            <a:ext cx="2359195" cy="168048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en-US" sz="1300" b="1" i="0" u="none" strike="noStrike" cap="none">
                <a:solidFill>
                  <a:schemeClr val="dk1"/>
                </a:solidFill>
                <a:latin typeface="Barlow ExtraBold"/>
                <a:ea typeface="Barlow ExtraBold"/>
                <a:cs typeface="Barlow ExtraBold"/>
                <a:sym typeface="Barlow ExtraBold"/>
              </a:rPr>
              <a:t>                         Profitability</a:t>
            </a:r>
            <a:endParaRPr/>
          </a:p>
          <a:p>
            <a:pPr marL="0" marR="0" lvl="0" indent="0" algn="l" rtl="0">
              <a:lnSpc>
                <a:spcPct val="110000"/>
              </a:lnSpc>
              <a:spcBef>
                <a:spcPts val="600"/>
              </a:spcBef>
              <a:spcAft>
                <a:spcPts val="0"/>
              </a:spcAft>
              <a:buClr>
                <a:schemeClr val="accent1"/>
              </a:buClr>
              <a:buSzPts val="1800"/>
              <a:buFont typeface="Barlow Light"/>
              <a:buNone/>
            </a:pPr>
            <a:r>
              <a:rPr lang="en-US" sz="1300" b="0" i="0" u="none" strike="noStrike" cap="none">
                <a:solidFill>
                  <a:schemeClr val="dk1"/>
                </a:solidFill>
                <a:latin typeface="Barlow Light"/>
                <a:ea typeface="Barlow Light"/>
                <a:cs typeface="Barlow Light"/>
                <a:sym typeface="Barlow Light"/>
              </a:rPr>
              <a:t>A higher customer retention rate leads to greater profits and lifetime customer value (LCV).</a:t>
            </a:r>
            <a:endParaRPr/>
          </a:p>
        </p:txBody>
      </p:sp>
      <p:sp>
        <p:nvSpPr>
          <p:cNvPr id="244" name="Google Shape;244;p5"/>
          <p:cNvSpPr txBox="1"/>
          <p:nvPr/>
        </p:nvSpPr>
        <p:spPr>
          <a:xfrm>
            <a:off x="4556179" y="3623138"/>
            <a:ext cx="2801150" cy="1680486"/>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en-US" sz="1300" b="1" i="0" u="none" strike="noStrike" cap="none">
                <a:solidFill>
                  <a:schemeClr val="dk1"/>
                </a:solidFill>
                <a:latin typeface="Barlow ExtraBold"/>
                <a:ea typeface="Barlow ExtraBold"/>
                <a:cs typeface="Barlow ExtraBold"/>
                <a:sym typeface="Barlow ExtraBold"/>
              </a:rPr>
              <a:t>            Competitive Advantage</a:t>
            </a:r>
            <a:endParaRPr/>
          </a:p>
          <a:p>
            <a:pPr marL="0" marR="0" lvl="0" indent="0" algn="l" rtl="0">
              <a:lnSpc>
                <a:spcPct val="110000"/>
              </a:lnSpc>
              <a:spcBef>
                <a:spcPts val="600"/>
              </a:spcBef>
              <a:spcAft>
                <a:spcPts val="0"/>
              </a:spcAft>
              <a:buClr>
                <a:schemeClr val="accent1"/>
              </a:buClr>
              <a:buSzPts val="1800"/>
              <a:buFont typeface="Barlow Light"/>
              <a:buNone/>
            </a:pPr>
            <a:r>
              <a:rPr lang="en-US" sz="1300" b="0" i="0" u="none" strike="noStrike" cap="none">
                <a:solidFill>
                  <a:schemeClr val="dk1"/>
                </a:solidFill>
                <a:latin typeface="Barlow Light"/>
                <a:ea typeface="Barlow Light"/>
                <a:cs typeface="Barlow Light"/>
                <a:sym typeface="Barlow Light"/>
              </a:rPr>
              <a:t>Long-term customers can provide useful data and feedback for future brand campaigns and strategies.</a:t>
            </a:r>
            <a:endParaRPr/>
          </a:p>
        </p:txBody>
      </p:sp>
      <p:pic>
        <p:nvPicPr>
          <p:cNvPr id="245" name="Google Shape;245;p5"/>
          <p:cNvPicPr preferRelativeResize="0"/>
          <p:nvPr/>
        </p:nvPicPr>
        <p:blipFill rotWithShape="1">
          <a:blip r:embed="rId3">
            <a:alphaModFix/>
          </a:blip>
          <a:srcRect/>
          <a:stretch/>
        </p:blipFill>
        <p:spPr>
          <a:xfrm>
            <a:off x="1411221" y="1835777"/>
            <a:ext cx="431615" cy="321415"/>
          </a:xfrm>
          <a:prstGeom prst="rect">
            <a:avLst/>
          </a:prstGeom>
          <a:noFill/>
          <a:ln>
            <a:noFill/>
          </a:ln>
        </p:spPr>
      </p:pic>
      <p:pic>
        <p:nvPicPr>
          <p:cNvPr id="246" name="Google Shape;246;p5"/>
          <p:cNvPicPr preferRelativeResize="0"/>
          <p:nvPr/>
        </p:nvPicPr>
        <p:blipFill rotWithShape="1">
          <a:blip r:embed="rId4">
            <a:alphaModFix/>
          </a:blip>
          <a:srcRect/>
          <a:stretch/>
        </p:blipFill>
        <p:spPr>
          <a:xfrm>
            <a:off x="5581420" y="3369326"/>
            <a:ext cx="288647" cy="331554"/>
          </a:xfrm>
          <a:prstGeom prst="rect">
            <a:avLst/>
          </a:prstGeom>
          <a:noFill/>
          <a:ln>
            <a:noFill/>
          </a:ln>
        </p:spPr>
      </p:pic>
      <p:pic>
        <p:nvPicPr>
          <p:cNvPr id="247" name="Google Shape;247;p5"/>
          <p:cNvPicPr preferRelativeResize="0"/>
          <p:nvPr/>
        </p:nvPicPr>
        <p:blipFill rotWithShape="1">
          <a:blip r:embed="rId5">
            <a:alphaModFix/>
          </a:blip>
          <a:srcRect/>
          <a:stretch/>
        </p:blipFill>
        <p:spPr>
          <a:xfrm>
            <a:off x="4080766" y="1881552"/>
            <a:ext cx="303936" cy="260989"/>
          </a:xfrm>
          <a:prstGeom prst="rect">
            <a:avLst/>
          </a:prstGeom>
          <a:noFill/>
          <a:ln>
            <a:noFill/>
          </a:ln>
        </p:spPr>
      </p:pic>
      <p:pic>
        <p:nvPicPr>
          <p:cNvPr id="248" name="Google Shape;248;p5"/>
          <p:cNvPicPr preferRelativeResize="0"/>
          <p:nvPr/>
        </p:nvPicPr>
        <p:blipFill rotWithShape="1">
          <a:blip r:embed="rId6">
            <a:alphaModFix/>
          </a:blip>
          <a:srcRect/>
          <a:stretch/>
        </p:blipFill>
        <p:spPr>
          <a:xfrm>
            <a:off x="3103996" y="3355679"/>
            <a:ext cx="359856" cy="331553"/>
          </a:xfrm>
          <a:prstGeom prst="rect">
            <a:avLst/>
          </a:prstGeom>
          <a:noFill/>
          <a:ln>
            <a:noFill/>
          </a:ln>
        </p:spPr>
      </p:pic>
      <p:pic>
        <p:nvPicPr>
          <p:cNvPr id="249" name="Google Shape;249;p5"/>
          <p:cNvPicPr preferRelativeResize="0"/>
          <p:nvPr/>
        </p:nvPicPr>
        <p:blipFill rotWithShape="1">
          <a:blip r:embed="rId7">
            <a:alphaModFix/>
          </a:blip>
          <a:srcRect/>
          <a:stretch/>
        </p:blipFill>
        <p:spPr>
          <a:xfrm>
            <a:off x="6988695" y="1860070"/>
            <a:ext cx="303936" cy="280556"/>
          </a:xfrm>
          <a:prstGeom prst="rect">
            <a:avLst/>
          </a:prstGeom>
          <a:noFill/>
          <a:ln>
            <a:noFill/>
          </a:ln>
        </p:spPr>
      </p:pic>
      <p:sp>
        <p:nvSpPr>
          <p:cNvPr id="250" name="Google Shape;250;p5"/>
          <p:cNvSpPr txBox="1"/>
          <p:nvPr/>
        </p:nvSpPr>
        <p:spPr>
          <a:xfrm>
            <a:off x="457199" y="1193966"/>
            <a:ext cx="7082868" cy="41664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en-US" sz="1600" b="1" i="0" u="none" strike="noStrike" cap="none">
                <a:solidFill>
                  <a:schemeClr val="dk1"/>
                </a:solidFill>
                <a:highlight>
                  <a:srgbClr val="FFFF00"/>
                </a:highlight>
                <a:latin typeface="Barlow ExtraBold"/>
                <a:ea typeface="Barlow ExtraBold"/>
                <a:cs typeface="Barlow ExtraBold"/>
                <a:sym typeface="Barlow ExtraBold"/>
              </a:rPr>
              <a:t>Customer churn rate</a:t>
            </a:r>
            <a:r>
              <a:rPr lang="en-US" sz="1600" b="1" i="0" u="none" strike="noStrike" cap="none">
                <a:solidFill>
                  <a:schemeClr val="dk1"/>
                </a:solidFill>
                <a:latin typeface="Barlow ExtraBold"/>
                <a:ea typeface="Barlow ExtraBold"/>
                <a:cs typeface="Barlow ExtraBold"/>
                <a:sym typeface="Barlow ExtraBold"/>
              </a:rPr>
              <a:t> is a </a:t>
            </a:r>
            <a:r>
              <a:rPr lang="en-US" sz="1600" b="1" i="0" u="sng" strike="noStrike" cap="none">
                <a:solidFill>
                  <a:schemeClr val="dk1"/>
                </a:solidFill>
                <a:latin typeface="Barlow ExtraBold"/>
                <a:ea typeface="Barlow ExtraBold"/>
                <a:cs typeface="Barlow ExtraBold"/>
                <a:sym typeface="Barlow ExtraBold"/>
              </a:rPr>
              <a:t>key metric</a:t>
            </a:r>
            <a:r>
              <a:rPr lang="en-US" sz="1600" b="1" i="0" u="none" strike="noStrike" cap="none">
                <a:solidFill>
                  <a:schemeClr val="dk1"/>
                </a:solidFill>
                <a:latin typeface="Barlow ExtraBold"/>
                <a:ea typeface="Barlow ExtraBold"/>
                <a:cs typeface="Barlow ExtraBold"/>
                <a:sym typeface="Barlow ExtraBold"/>
              </a:rPr>
              <a:t> for businesses looking to scale.</a:t>
            </a:r>
            <a:endParaRPr/>
          </a:p>
        </p:txBody>
      </p:sp>
      <p:pic>
        <p:nvPicPr>
          <p:cNvPr id="251" name="Google Shape;251;p5" descr="Churn Reduction and Account Expansion - Bombora"/>
          <p:cNvPicPr preferRelativeResize="0"/>
          <p:nvPr/>
        </p:nvPicPr>
        <p:blipFill rotWithShape="1">
          <a:blip r:embed="rId8">
            <a:alphaModFix/>
          </a:blip>
          <a:srcRect/>
          <a:stretch/>
        </p:blipFill>
        <p:spPr>
          <a:xfrm>
            <a:off x="6915576" y="-181367"/>
            <a:ext cx="2190349" cy="17141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6"/>
          <p:cNvSpPr txBox="1">
            <a:spLocks noGrp="1"/>
          </p:cNvSpPr>
          <p:nvPr>
            <p:ph type="ctrTitle" idx="4294967295"/>
          </p:nvPr>
        </p:nvSpPr>
        <p:spPr>
          <a:xfrm>
            <a:off x="685800" y="897695"/>
            <a:ext cx="4108076" cy="1159800"/>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accent2"/>
              </a:buClr>
              <a:buSzPts val="4800"/>
              <a:buFont typeface="Raleway Thin"/>
              <a:buNone/>
            </a:pPr>
            <a:r>
              <a:rPr lang="en-US" sz="4800" b="1" i="0" u="none" strike="noStrike" cap="none">
                <a:solidFill>
                  <a:schemeClr val="accent1"/>
                </a:solidFill>
                <a:latin typeface="Raleway"/>
                <a:ea typeface="Raleway"/>
                <a:cs typeface="Raleway"/>
                <a:sym typeface="Raleway"/>
              </a:rPr>
              <a:t>THE SOLUTION</a:t>
            </a:r>
            <a:endParaRPr sz="4800" b="1" i="0" u="none" strike="noStrike" cap="none">
              <a:solidFill>
                <a:schemeClr val="accent1"/>
              </a:solidFill>
              <a:latin typeface="Raleway"/>
              <a:ea typeface="Raleway"/>
              <a:cs typeface="Raleway"/>
              <a:sym typeface="Raleway"/>
            </a:endParaRPr>
          </a:p>
        </p:txBody>
      </p:sp>
      <p:sp>
        <p:nvSpPr>
          <p:cNvPr id="257" name="Google Shape;257;p6"/>
          <p:cNvSpPr txBox="1">
            <a:spLocks noGrp="1"/>
          </p:cNvSpPr>
          <p:nvPr>
            <p:ph type="subTitle" idx="4294967295"/>
          </p:nvPr>
        </p:nvSpPr>
        <p:spPr>
          <a:xfrm>
            <a:off x="131850" y="2128653"/>
            <a:ext cx="5183717" cy="1259519"/>
          </a:xfrm>
          <a:prstGeom prst="rect">
            <a:avLst/>
          </a:prstGeom>
          <a:noFill/>
          <a:ln>
            <a:noFill/>
          </a:ln>
        </p:spPr>
        <p:txBody>
          <a:bodyPr spcFirstLastPara="1" wrap="square" lIns="0" tIns="0" rIns="0" bIns="0" anchor="t" anchorCtr="0">
            <a:noAutofit/>
          </a:bodyPr>
          <a:lstStyle/>
          <a:p>
            <a:pPr marL="457200" marR="0" lvl="0" indent="-342900" algn="just" rtl="0">
              <a:lnSpc>
                <a:spcPct val="110000"/>
              </a:lnSpc>
              <a:spcBef>
                <a:spcPts val="600"/>
              </a:spcBef>
              <a:spcAft>
                <a:spcPts val="0"/>
              </a:spcAft>
              <a:buClr>
                <a:schemeClr val="accent1"/>
              </a:buClr>
              <a:buSzPts val="1800"/>
              <a:buFont typeface="Barlow Light"/>
              <a:buChar char="▸"/>
            </a:pPr>
            <a:r>
              <a:rPr lang="en-US" sz="1800" b="0" i="0" u="none" strike="noStrike" cap="none">
                <a:solidFill>
                  <a:srgbClr val="1D1D1D"/>
                </a:solidFill>
                <a:latin typeface="Barlow Light"/>
                <a:ea typeface="Barlow Light"/>
                <a:cs typeface="Barlow Light"/>
                <a:sym typeface="Barlow Light"/>
              </a:rPr>
              <a:t>Creating a </a:t>
            </a:r>
            <a:r>
              <a:rPr lang="en-US" sz="1800" b="1" i="0" u="none" strike="noStrike" cap="none">
                <a:solidFill>
                  <a:srgbClr val="1D1D1D"/>
                </a:solidFill>
                <a:latin typeface="Barlow ExtraBold"/>
                <a:ea typeface="Barlow ExtraBold"/>
                <a:cs typeface="Barlow ExtraBold"/>
                <a:sym typeface="Barlow ExtraBold"/>
              </a:rPr>
              <a:t>predictive model </a:t>
            </a:r>
            <a:r>
              <a:rPr lang="en-US" sz="1800" b="0" i="0" u="none" strike="noStrike" cap="none">
                <a:solidFill>
                  <a:srgbClr val="1D1D1D"/>
                </a:solidFill>
                <a:latin typeface="Barlow Light"/>
                <a:ea typeface="Barlow Light"/>
                <a:cs typeface="Barlow Light"/>
                <a:sym typeface="Barlow Light"/>
              </a:rPr>
              <a:t>using ‘Churn.csv’ dataset, statistical algorithms and machine learning techniques to identify the likelihood of future churns based on historical data</a:t>
            </a:r>
            <a:endParaRPr/>
          </a:p>
        </p:txBody>
      </p:sp>
      <p:sp>
        <p:nvSpPr>
          <p:cNvPr id="258" name="Google Shape;258;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grpSp>
        <p:nvGrpSpPr>
          <p:cNvPr id="259" name="Google Shape;259;p6"/>
          <p:cNvGrpSpPr/>
          <p:nvPr/>
        </p:nvGrpSpPr>
        <p:grpSpPr>
          <a:xfrm>
            <a:off x="5593975" y="1042146"/>
            <a:ext cx="2873955" cy="3385441"/>
            <a:chOff x="2152750" y="190500"/>
            <a:chExt cx="4293756" cy="4762499"/>
          </a:xfrm>
        </p:grpSpPr>
        <p:sp>
          <p:nvSpPr>
            <p:cNvPr id="260" name="Google Shape;260;p6"/>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6"/>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6"/>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6"/>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6"/>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6"/>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6"/>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6"/>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6"/>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9" name="Google Shape;269;p6"/>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0" name="Google Shape;270;p6"/>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6"/>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6"/>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6"/>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6"/>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6"/>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6"/>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6"/>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6"/>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6"/>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6"/>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6"/>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6"/>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p6"/>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p6"/>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6"/>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6"/>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6"/>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6"/>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6"/>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p6"/>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p6"/>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6"/>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6"/>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6"/>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6"/>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6"/>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p6"/>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p6"/>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6"/>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6"/>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6"/>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6"/>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6"/>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6"/>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p6"/>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p6"/>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6"/>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6"/>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6"/>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6"/>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6"/>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6"/>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p6"/>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6"/>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6"/>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6"/>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p6"/>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p6"/>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6"/>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6"/>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6"/>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p6"/>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p6"/>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6"/>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6"/>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6"/>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6"/>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6"/>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p6"/>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p6"/>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6"/>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6"/>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6"/>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6"/>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6"/>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2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4" name="Google Shape;334;p6"/>
            <p:cNvGrpSpPr/>
            <p:nvPr/>
          </p:nvGrpSpPr>
          <p:grpSpPr>
            <a:xfrm>
              <a:off x="3923682" y="3244965"/>
              <a:ext cx="195764" cy="131404"/>
              <a:chOff x="5733332" y="4102215"/>
              <a:chExt cx="195764" cy="131404"/>
            </a:xfrm>
          </p:grpSpPr>
          <p:sp>
            <p:nvSpPr>
              <p:cNvPr id="335" name="Google Shape;335;p6"/>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6"/>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6"/>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6"/>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6"/>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6"/>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6"/>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6"/>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6"/>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44" name="Google Shape;344;p6"/>
            <p:cNvGrpSpPr/>
            <p:nvPr/>
          </p:nvGrpSpPr>
          <p:grpSpPr>
            <a:xfrm flipH="1">
              <a:off x="3829267" y="2465054"/>
              <a:ext cx="683694" cy="518573"/>
              <a:chOff x="6621095" y="1452181"/>
              <a:chExt cx="330894" cy="250785"/>
            </a:xfrm>
          </p:grpSpPr>
          <p:sp>
            <p:nvSpPr>
              <p:cNvPr id="345" name="Google Shape;345;p6"/>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6"/>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6"/>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p6"/>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p6"/>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50" name="Google Shape;350;p6"/>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6"/>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6"/>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6"/>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6"/>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6"/>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6"/>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6"/>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6"/>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6"/>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6"/>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6"/>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6"/>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6"/>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6"/>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6"/>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6"/>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6"/>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8" name="Google Shape;368;p6"/>
          <p:cNvSpPr txBox="1"/>
          <p:nvPr/>
        </p:nvSpPr>
        <p:spPr>
          <a:xfrm>
            <a:off x="112730" y="3500255"/>
            <a:ext cx="5088822" cy="994855"/>
          </a:xfrm>
          <a:prstGeom prst="rect">
            <a:avLst/>
          </a:prstGeom>
          <a:noFill/>
          <a:ln>
            <a:noFill/>
          </a:ln>
        </p:spPr>
        <p:txBody>
          <a:bodyPr spcFirstLastPara="1" wrap="square" lIns="0" tIns="0" rIns="0" bIns="0" anchor="t" anchorCtr="0">
            <a:noAutofit/>
          </a:bodyPr>
          <a:lstStyle/>
          <a:p>
            <a:pPr marL="457200" marR="0" lvl="0" indent="-342900" algn="just" rtl="0">
              <a:lnSpc>
                <a:spcPct val="110000"/>
              </a:lnSpc>
              <a:spcBef>
                <a:spcPts val="600"/>
              </a:spcBef>
              <a:spcAft>
                <a:spcPts val="0"/>
              </a:spcAft>
              <a:buClr>
                <a:schemeClr val="accent1"/>
              </a:buClr>
              <a:buSzPts val="1800"/>
              <a:buFont typeface="Barlow Light"/>
              <a:buChar char="▸"/>
            </a:pPr>
            <a:r>
              <a:rPr lang="en-US" sz="1800" b="0" i="0" u="none" strike="noStrike" cap="none">
                <a:solidFill>
                  <a:srgbClr val="1D1D1D"/>
                </a:solidFill>
                <a:latin typeface="Barlow Light"/>
                <a:ea typeface="Barlow Light"/>
                <a:cs typeface="Barlow Light"/>
                <a:sym typeface="Barlow Light"/>
              </a:rPr>
              <a:t>The goal is to go beyond knowing </a:t>
            </a:r>
            <a:r>
              <a:rPr lang="en-US" sz="1800" b="1" i="0" u="none" strike="noStrike" cap="none">
                <a:solidFill>
                  <a:srgbClr val="FF0000"/>
                </a:solidFill>
                <a:latin typeface="Barlow Light"/>
                <a:ea typeface="Barlow Light"/>
                <a:cs typeface="Barlow Light"/>
                <a:sym typeface="Barlow Light"/>
              </a:rPr>
              <a:t>what has happened </a:t>
            </a:r>
            <a:r>
              <a:rPr lang="en-US" sz="1800" b="0" i="0" u="none" strike="noStrike" cap="none">
                <a:solidFill>
                  <a:srgbClr val="1D1D1D"/>
                </a:solidFill>
                <a:latin typeface="Barlow Light"/>
                <a:ea typeface="Barlow Light"/>
                <a:cs typeface="Barlow Light"/>
                <a:sym typeface="Barlow Light"/>
              </a:rPr>
              <a:t>to providing a best assessment of what will happen </a:t>
            </a:r>
            <a:r>
              <a:rPr lang="en-US" sz="1800" b="1" i="0" u="none" strike="noStrike" cap="none">
                <a:solidFill>
                  <a:srgbClr val="00B050"/>
                </a:solidFill>
                <a:latin typeface="Barlow Light"/>
                <a:ea typeface="Barlow Light"/>
                <a:cs typeface="Barlow Light"/>
                <a:sym typeface="Barlow Light"/>
              </a:rPr>
              <a:t>in the future</a:t>
            </a:r>
            <a:endParaRPr sz="1800" b="0" i="0" u="none" strike="noStrike" cap="none">
              <a:solidFill>
                <a:srgbClr val="1D1D1D"/>
              </a:solidFill>
              <a:latin typeface="Barlow Light"/>
              <a:ea typeface="Barlow Light"/>
              <a:cs typeface="Barlow Light"/>
              <a:sym typeface="Barlow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7"/>
          <p:cNvSpPr txBox="1">
            <a:spLocks noGrp="1"/>
          </p:cNvSpPr>
          <p:nvPr>
            <p:ph type="title"/>
          </p:nvPr>
        </p:nvSpPr>
        <p:spPr>
          <a:xfrm>
            <a:off x="457200" y="681800"/>
            <a:ext cx="36672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3600" b="1">
                <a:latin typeface="Raleway"/>
                <a:ea typeface="Raleway"/>
                <a:cs typeface="Raleway"/>
                <a:sym typeface="Raleway"/>
              </a:rPr>
              <a:t>02 EDA</a:t>
            </a:r>
            <a:endParaRPr sz="3600" b="1">
              <a:latin typeface="Raleway"/>
              <a:ea typeface="Raleway"/>
              <a:cs typeface="Raleway"/>
              <a:sym typeface="Raleway"/>
            </a:endParaRPr>
          </a:p>
        </p:txBody>
      </p:sp>
      <p:sp>
        <p:nvSpPr>
          <p:cNvPr id="374" name="Google Shape;374;p7"/>
          <p:cNvSpPr txBox="1">
            <a:spLocks noGrp="1"/>
          </p:cNvSpPr>
          <p:nvPr>
            <p:ph type="body" idx="1"/>
          </p:nvPr>
        </p:nvSpPr>
        <p:spPr>
          <a:xfrm>
            <a:off x="457199" y="1174261"/>
            <a:ext cx="4722126" cy="3875109"/>
          </a:xfrm>
          <a:prstGeom prst="rect">
            <a:avLst/>
          </a:prstGeom>
          <a:noFill/>
          <a:ln>
            <a:noFill/>
          </a:ln>
        </p:spPr>
        <p:txBody>
          <a:bodyPr spcFirstLastPara="1" wrap="square" lIns="0" tIns="0" rIns="0" bIns="0" anchor="t" anchorCtr="0">
            <a:noAutofit/>
          </a:bodyPr>
          <a:lstStyle/>
          <a:p>
            <a:pPr marL="0" lvl="0" indent="0" algn="just" rtl="0">
              <a:lnSpc>
                <a:spcPct val="110000"/>
              </a:lnSpc>
              <a:spcBef>
                <a:spcPts val="600"/>
              </a:spcBef>
              <a:spcAft>
                <a:spcPts val="0"/>
              </a:spcAft>
              <a:buSzPts val="1800"/>
              <a:buNone/>
            </a:pPr>
            <a:r>
              <a:rPr lang="en-US" sz="1600" b="1"/>
              <a:t>Exploratory Data Analysis refers to the critical process of performing initial investigations on data to:</a:t>
            </a:r>
            <a:endParaRPr/>
          </a:p>
          <a:p>
            <a:pPr marL="285750" lvl="0" indent="-285750" algn="just" rtl="0">
              <a:lnSpc>
                <a:spcPct val="110000"/>
              </a:lnSpc>
              <a:spcBef>
                <a:spcPts val="600"/>
              </a:spcBef>
              <a:spcAft>
                <a:spcPts val="0"/>
              </a:spcAft>
              <a:buSzPts val="1800"/>
              <a:buChar char="▸"/>
            </a:pPr>
            <a:r>
              <a:rPr lang="en-US" sz="1600"/>
              <a:t>discover patterns and correlations</a:t>
            </a:r>
            <a:endParaRPr/>
          </a:p>
          <a:p>
            <a:pPr marL="285750" lvl="0" indent="-285750" algn="just" rtl="0">
              <a:lnSpc>
                <a:spcPct val="110000"/>
              </a:lnSpc>
              <a:spcBef>
                <a:spcPts val="600"/>
              </a:spcBef>
              <a:spcAft>
                <a:spcPts val="0"/>
              </a:spcAft>
              <a:buSzPts val="1800"/>
              <a:buChar char="▸"/>
            </a:pPr>
            <a:r>
              <a:rPr lang="en-US" sz="1600"/>
              <a:t>spot anomalies</a:t>
            </a:r>
            <a:endParaRPr/>
          </a:p>
          <a:p>
            <a:pPr marL="285750" lvl="0" indent="-285750" algn="just" rtl="0">
              <a:lnSpc>
                <a:spcPct val="110000"/>
              </a:lnSpc>
              <a:spcBef>
                <a:spcPts val="600"/>
              </a:spcBef>
              <a:spcAft>
                <a:spcPts val="0"/>
              </a:spcAft>
              <a:buSzPts val="1800"/>
              <a:buChar char="▸"/>
            </a:pPr>
            <a:r>
              <a:rPr lang="en-US" sz="1600"/>
              <a:t>test hypothesis</a:t>
            </a:r>
            <a:endParaRPr/>
          </a:p>
          <a:p>
            <a:pPr marL="285750" lvl="0" indent="-285750" algn="just" rtl="0">
              <a:lnSpc>
                <a:spcPct val="110000"/>
              </a:lnSpc>
              <a:spcBef>
                <a:spcPts val="600"/>
              </a:spcBef>
              <a:spcAft>
                <a:spcPts val="0"/>
              </a:spcAft>
              <a:buSzPts val="1800"/>
              <a:buChar char="▸"/>
            </a:pPr>
            <a:r>
              <a:rPr lang="en-US" sz="1600"/>
              <a:t>check assumptions</a:t>
            </a:r>
            <a:endParaRPr/>
          </a:p>
          <a:p>
            <a:pPr marL="0" lvl="0" indent="0" algn="just" rtl="0">
              <a:lnSpc>
                <a:spcPct val="110000"/>
              </a:lnSpc>
              <a:spcBef>
                <a:spcPts val="600"/>
              </a:spcBef>
              <a:spcAft>
                <a:spcPts val="0"/>
              </a:spcAft>
              <a:buSzPts val="1800"/>
              <a:buNone/>
            </a:pPr>
            <a:r>
              <a:rPr lang="en-US" sz="1600"/>
              <a:t>with the help of summary statistics and graphical representations.</a:t>
            </a:r>
            <a:endParaRPr/>
          </a:p>
        </p:txBody>
      </p:sp>
      <p:sp>
        <p:nvSpPr>
          <p:cNvPr id="375" name="Google Shape;375;p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7BB9"/>
                </a:solidFill>
              </a:rPr>
              <a:t>7</a:t>
            </a:fld>
            <a:endParaRPr>
              <a:solidFill>
                <a:srgbClr val="007BB9"/>
              </a:solidFill>
            </a:endParaRPr>
          </a:p>
        </p:txBody>
      </p:sp>
      <p:pic>
        <p:nvPicPr>
          <p:cNvPr id="376" name="Google Shape;376;p7" descr="Application, icon&#10;&#10;Description automatically generated"/>
          <p:cNvPicPr preferRelativeResize="0"/>
          <p:nvPr/>
        </p:nvPicPr>
        <p:blipFill rotWithShape="1">
          <a:blip r:embed="rId3">
            <a:alphaModFix/>
          </a:blip>
          <a:srcRect/>
          <a:stretch/>
        </p:blipFill>
        <p:spPr>
          <a:xfrm>
            <a:off x="5247566" y="2664556"/>
            <a:ext cx="3210000" cy="24789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8"/>
          <p:cNvSpPr txBox="1">
            <a:spLocks noGrp="1"/>
          </p:cNvSpPr>
          <p:nvPr>
            <p:ph type="title"/>
          </p:nvPr>
        </p:nvSpPr>
        <p:spPr>
          <a:xfrm>
            <a:off x="457200" y="605600"/>
            <a:ext cx="5640900" cy="411158"/>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2800" b="1">
                <a:latin typeface="Raleway"/>
                <a:ea typeface="Raleway"/>
                <a:cs typeface="Raleway"/>
                <a:sym typeface="Raleway"/>
              </a:rPr>
              <a:t>About The Dataset – ‘Churn.csv’</a:t>
            </a:r>
            <a:endParaRPr sz="2800"/>
          </a:p>
        </p:txBody>
      </p:sp>
      <p:graphicFrame>
        <p:nvGraphicFramePr>
          <p:cNvPr id="382" name="Google Shape;382;p8"/>
          <p:cNvGraphicFramePr/>
          <p:nvPr/>
        </p:nvGraphicFramePr>
        <p:xfrm>
          <a:off x="159996" y="1415686"/>
          <a:ext cx="5278650" cy="3279150"/>
        </p:xfrm>
        <a:graphic>
          <a:graphicData uri="http://schemas.openxmlformats.org/drawingml/2006/table">
            <a:tbl>
              <a:tblPr>
                <a:noFill/>
                <a:tableStyleId>{7CCA6474-C2A6-4F6B-A632-05BAA06C5807}</a:tableStyleId>
              </a:tblPr>
              <a:tblGrid>
                <a:gridCol w="1834850">
                  <a:extLst>
                    <a:ext uri="{9D8B030D-6E8A-4147-A177-3AD203B41FA5}">
                      <a16:colId xmlns:a16="http://schemas.microsoft.com/office/drawing/2014/main" val="20000"/>
                    </a:ext>
                  </a:extLst>
                </a:gridCol>
                <a:gridCol w="3443800">
                  <a:extLst>
                    <a:ext uri="{9D8B030D-6E8A-4147-A177-3AD203B41FA5}">
                      <a16:colId xmlns:a16="http://schemas.microsoft.com/office/drawing/2014/main" val="20001"/>
                    </a:ext>
                  </a:extLst>
                </a:gridCol>
              </a:tblGrid>
              <a:tr h="428525">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Barlow"/>
                          <a:ea typeface="Barlow"/>
                          <a:cs typeface="Barlow"/>
                          <a:sym typeface="Barlow"/>
                        </a:rPr>
                        <a:t>Category</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Barlow"/>
                          <a:ea typeface="Barlow"/>
                          <a:cs typeface="Barlow"/>
                          <a:sym typeface="Barlow"/>
                        </a:rPr>
                        <a:t>Details</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950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a:ea typeface="Barlow"/>
                          <a:cs typeface="Barlow"/>
                          <a:sym typeface="Barlow"/>
                        </a:rPr>
                        <a:t>File Structure</a:t>
                      </a:r>
                      <a:endParaRPr sz="14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21 columns (4 numeric, 16 categorical, 1 unique ID) and 7043 sample rows</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893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Barlow"/>
                          <a:ea typeface="Barlow"/>
                          <a:cs typeface="Barlow"/>
                          <a:sym typeface="Barlow"/>
                        </a:rPr>
                        <a:t>Features/Label Ratio</a:t>
                      </a:r>
                      <a:endParaRPr sz="1400" b="0" i="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19 features and 1 label</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1211050">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Barlow"/>
                          <a:ea typeface="Barlow"/>
                          <a:cs typeface="Barlow"/>
                          <a:sym typeface="Barlow"/>
                        </a:rPr>
                        <a:t> Business Context</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 customers database of past and existing customers who subscribed to a variety of telecommunication services</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83" name="Google Shape;383;p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384" name="Google Shape;384;p8" descr="Csv - Free interface icons"/>
          <p:cNvPicPr preferRelativeResize="0"/>
          <p:nvPr/>
        </p:nvPicPr>
        <p:blipFill rotWithShape="1">
          <a:blip r:embed="rId3">
            <a:alphaModFix/>
          </a:blip>
          <a:srcRect/>
          <a:stretch/>
        </p:blipFill>
        <p:spPr>
          <a:xfrm>
            <a:off x="5982964" y="513920"/>
            <a:ext cx="479256" cy="479256"/>
          </a:xfrm>
          <a:prstGeom prst="rect">
            <a:avLst/>
          </a:prstGeom>
          <a:noFill/>
          <a:ln>
            <a:noFill/>
          </a:ln>
        </p:spPr>
      </p:pic>
      <p:pic>
        <p:nvPicPr>
          <p:cNvPr id="385" name="Google Shape;385;p8"/>
          <p:cNvPicPr preferRelativeResize="0"/>
          <p:nvPr/>
        </p:nvPicPr>
        <p:blipFill rotWithShape="1">
          <a:blip r:embed="rId4">
            <a:alphaModFix/>
          </a:blip>
          <a:srcRect/>
          <a:stretch/>
        </p:blipFill>
        <p:spPr>
          <a:xfrm>
            <a:off x="5632908" y="2154230"/>
            <a:ext cx="2810938" cy="2086053"/>
          </a:xfrm>
          <a:prstGeom prst="rect">
            <a:avLst/>
          </a:prstGeom>
          <a:noFill/>
          <a:ln>
            <a:noFill/>
          </a:ln>
        </p:spPr>
      </p:pic>
      <p:pic>
        <p:nvPicPr>
          <p:cNvPr id="386" name="Google Shape;386;p8" descr="Churn Icons &amp; Symbols"/>
          <p:cNvPicPr preferRelativeResize="0"/>
          <p:nvPr/>
        </p:nvPicPr>
        <p:blipFill rotWithShape="1">
          <a:blip r:embed="rId5">
            <a:alphaModFix/>
          </a:blip>
          <a:srcRect/>
          <a:stretch/>
        </p:blipFill>
        <p:spPr>
          <a:xfrm>
            <a:off x="5082208" y="3889684"/>
            <a:ext cx="648216" cy="6482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9"/>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US" sz="2800" b="1">
                <a:latin typeface="Raleway"/>
                <a:ea typeface="Raleway"/>
                <a:cs typeface="Raleway"/>
                <a:sym typeface="Raleway"/>
              </a:rPr>
              <a:t>Churn Dataset Fields</a:t>
            </a:r>
            <a:endParaRPr sz="2800"/>
          </a:p>
        </p:txBody>
      </p:sp>
      <p:graphicFrame>
        <p:nvGraphicFramePr>
          <p:cNvPr id="392" name="Google Shape;392;p9"/>
          <p:cNvGraphicFramePr/>
          <p:nvPr/>
        </p:nvGraphicFramePr>
        <p:xfrm>
          <a:off x="159995" y="1415687"/>
          <a:ext cx="8648750" cy="3328380"/>
        </p:xfrm>
        <a:graphic>
          <a:graphicData uri="http://schemas.openxmlformats.org/drawingml/2006/table">
            <a:tbl>
              <a:tblPr>
                <a:noFill/>
                <a:tableStyleId>{7CCA6474-C2A6-4F6B-A632-05BAA06C5807}</a:tableStyleId>
              </a:tblPr>
              <a:tblGrid>
                <a:gridCol w="4324375">
                  <a:extLst>
                    <a:ext uri="{9D8B030D-6E8A-4147-A177-3AD203B41FA5}">
                      <a16:colId xmlns:a16="http://schemas.microsoft.com/office/drawing/2014/main" val="20000"/>
                    </a:ext>
                  </a:extLst>
                </a:gridCol>
                <a:gridCol w="4324375">
                  <a:extLst>
                    <a:ext uri="{9D8B030D-6E8A-4147-A177-3AD203B41FA5}">
                      <a16:colId xmlns:a16="http://schemas.microsoft.com/office/drawing/2014/main" val="20001"/>
                    </a:ext>
                  </a:extLst>
                </a:gridCol>
              </a:tblGrid>
              <a:tr h="312850">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Barlow"/>
                          <a:ea typeface="Barlow"/>
                          <a:cs typeface="Barlow"/>
                          <a:sym typeface="Barlow"/>
                        </a:rPr>
                        <a:t>Information Type</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Barlow"/>
                          <a:ea typeface="Barlow"/>
                          <a:cs typeface="Barlow"/>
                          <a:sym typeface="Barlow"/>
                        </a:rPr>
                        <a:t>Relevant Columns</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593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1"/>
                          </a:solidFill>
                          <a:latin typeface="Barlow"/>
                          <a:ea typeface="Barlow"/>
                          <a:cs typeface="Barlow"/>
                          <a:sym typeface="Barlow"/>
                        </a:rPr>
                        <a:t>Unique Identifier</a:t>
                      </a:r>
                      <a:endParaRPr sz="140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Barlow"/>
                          <a:ea typeface="Barlow"/>
                          <a:cs typeface="Barlow"/>
                          <a:sym typeface="Barlow"/>
                        </a:rPr>
                        <a:t>CustomerID</a:t>
                      </a:r>
                      <a:endParaRPr sz="1400" b="0"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9002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Barlow"/>
                          <a:ea typeface="Barlow"/>
                          <a:cs typeface="Barlow"/>
                          <a:sym typeface="Barlow"/>
                        </a:rPr>
                        <a:t>Demographic</a:t>
                      </a:r>
                      <a:endParaRPr sz="1400" b="0" i="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Barlow"/>
                          <a:ea typeface="Barlow"/>
                          <a:cs typeface="Barlow"/>
                          <a:sym typeface="Barlow"/>
                        </a:rPr>
                        <a:t>Gender, SeniorCitizen, Partner, Dependents</a:t>
                      </a:r>
                      <a:endParaRPr sz="1400" b="0" i="0"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0062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Barlow"/>
                          <a:ea typeface="Barlow"/>
                          <a:cs typeface="Barlow"/>
                          <a:sym typeface="Barlow"/>
                        </a:rPr>
                        <a:t>Core Customer Services</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Barlow"/>
                          <a:ea typeface="Barlow"/>
                          <a:cs typeface="Barlow"/>
                          <a:sym typeface="Barlow"/>
                        </a:rPr>
                        <a:t>PhoneService, MultipleLines, InternetService</a:t>
                      </a:r>
                      <a:endParaRPr sz="1400" b="0" i="0"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93350">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Barlow"/>
                          <a:ea typeface="Barlow"/>
                          <a:cs typeface="Barlow"/>
                          <a:sym typeface="Barlow"/>
                        </a:rPr>
                        <a:t>Extra Customer Services</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Barlow"/>
                          <a:ea typeface="Barlow"/>
                          <a:cs typeface="Barlow"/>
                          <a:sym typeface="Barlow"/>
                        </a:rPr>
                        <a:t>OnlineSecurity, OnlineBackup, DeviceProtection, TechSupport, StreamingTV, StreamingMovies</a:t>
                      </a:r>
                      <a:endParaRPr sz="1400" b="0" i="0"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561550">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Barlow"/>
                          <a:ea typeface="Barlow"/>
                          <a:cs typeface="Barlow"/>
                          <a:sym typeface="Barlow"/>
                        </a:rPr>
                        <a:t>Customer Account</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Barlow"/>
                          <a:ea typeface="Barlow"/>
                          <a:cs typeface="Barlow"/>
                          <a:sym typeface="Barlow"/>
                        </a:rPr>
                        <a:t>Tenure, Contract, PaperlessBilling, PaymentMethod, MonthlyCharges, TotalCharges</a:t>
                      </a:r>
                      <a:endParaRPr sz="1400" b="0" i="0" u="none" strike="noStrike" cap="none">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5706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Barlow"/>
                          <a:ea typeface="Barlow"/>
                          <a:cs typeface="Barlow"/>
                          <a:sym typeface="Barlow"/>
                        </a:rPr>
                        <a:t> Churn Status</a:t>
                      </a:r>
                      <a:endParaRPr sz="1400" b="0" i="0" u="none" strike="noStrike" cap="none">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Barlow"/>
                          <a:ea typeface="Barlow"/>
                          <a:cs typeface="Barlow"/>
                          <a:sym typeface="Barlow"/>
                        </a:rPr>
                        <a:t>Churn (Yes/No)</a:t>
                      </a:r>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93" name="Google Shape;393;p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394" name="Google Shape;394;p9"/>
          <p:cNvPicPr preferRelativeResize="0"/>
          <p:nvPr/>
        </p:nvPicPr>
        <p:blipFill rotWithShape="1">
          <a:blip r:embed="rId3">
            <a:alphaModFix/>
          </a:blip>
          <a:srcRect/>
          <a:stretch/>
        </p:blipFill>
        <p:spPr>
          <a:xfrm>
            <a:off x="3964152" y="1798433"/>
            <a:ext cx="308184" cy="237386"/>
          </a:xfrm>
          <a:prstGeom prst="rect">
            <a:avLst/>
          </a:prstGeom>
          <a:noFill/>
          <a:ln>
            <a:noFill/>
          </a:ln>
        </p:spPr>
      </p:pic>
      <p:pic>
        <p:nvPicPr>
          <p:cNvPr id="395" name="Google Shape;395;p9"/>
          <p:cNvPicPr preferRelativeResize="0"/>
          <p:nvPr/>
        </p:nvPicPr>
        <p:blipFill rotWithShape="1">
          <a:blip r:embed="rId4">
            <a:alphaModFix/>
          </a:blip>
          <a:srcRect/>
          <a:stretch/>
        </p:blipFill>
        <p:spPr>
          <a:xfrm>
            <a:off x="3953799" y="3801214"/>
            <a:ext cx="372410" cy="223446"/>
          </a:xfrm>
          <a:prstGeom prst="rect">
            <a:avLst/>
          </a:prstGeom>
          <a:noFill/>
          <a:ln>
            <a:noFill/>
          </a:ln>
        </p:spPr>
      </p:pic>
      <p:pic>
        <p:nvPicPr>
          <p:cNvPr id="396" name="Google Shape;396;p9"/>
          <p:cNvPicPr preferRelativeResize="0"/>
          <p:nvPr/>
        </p:nvPicPr>
        <p:blipFill rotWithShape="1">
          <a:blip r:embed="rId5">
            <a:alphaModFix/>
          </a:blip>
          <a:srcRect/>
          <a:stretch/>
        </p:blipFill>
        <p:spPr>
          <a:xfrm>
            <a:off x="3968298" y="3204206"/>
            <a:ext cx="297834" cy="308664"/>
          </a:xfrm>
          <a:prstGeom prst="rect">
            <a:avLst/>
          </a:prstGeom>
          <a:noFill/>
          <a:ln>
            <a:noFill/>
          </a:ln>
        </p:spPr>
      </p:pic>
      <p:pic>
        <p:nvPicPr>
          <p:cNvPr id="397" name="Google Shape;397;p9"/>
          <p:cNvPicPr preferRelativeResize="0"/>
          <p:nvPr/>
        </p:nvPicPr>
        <p:blipFill rotWithShape="1">
          <a:blip r:embed="rId6">
            <a:alphaModFix/>
          </a:blip>
          <a:srcRect/>
          <a:stretch/>
        </p:blipFill>
        <p:spPr>
          <a:xfrm>
            <a:off x="3953799" y="2665236"/>
            <a:ext cx="291240" cy="312043"/>
          </a:xfrm>
          <a:prstGeom prst="rect">
            <a:avLst/>
          </a:prstGeom>
          <a:noFill/>
          <a:ln>
            <a:noFill/>
          </a:ln>
        </p:spPr>
      </p:pic>
      <p:pic>
        <p:nvPicPr>
          <p:cNvPr id="398" name="Google Shape;398;p9"/>
          <p:cNvPicPr preferRelativeResize="0"/>
          <p:nvPr/>
        </p:nvPicPr>
        <p:blipFill rotWithShape="1">
          <a:blip r:embed="rId7">
            <a:alphaModFix/>
          </a:blip>
          <a:srcRect/>
          <a:stretch/>
        </p:blipFill>
        <p:spPr>
          <a:xfrm>
            <a:off x="3983166" y="2208154"/>
            <a:ext cx="293414" cy="312043"/>
          </a:xfrm>
          <a:prstGeom prst="rect">
            <a:avLst/>
          </a:prstGeom>
          <a:noFill/>
          <a:ln>
            <a:noFill/>
          </a:ln>
        </p:spPr>
      </p:pic>
      <p:pic>
        <p:nvPicPr>
          <p:cNvPr id="399" name="Google Shape;399;p9"/>
          <p:cNvPicPr preferRelativeResize="0"/>
          <p:nvPr/>
        </p:nvPicPr>
        <p:blipFill rotWithShape="1">
          <a:blip r:embed="rId8">
            <a:alphaModFix/>
          </a:blip>
          <a:srcRect/>
          <a:stretch/>
        </p:blipFill>
        <p:spPr>
          <a:xfrm>
            <a:off x="4011559" y="4319831"/>
            <a:ext cx="253952" cy="253952"/>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2943</Words>
  <Application>Microsoft Office PowerPoint</Application>
  <PresentationFormat>On-screen Show (16:9)</PresentationFormat>
  <Paragraphs>345</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Barlow ExtraBold</vt:lpstr>
      <vt:lpstr>Barlow Light</vt:lpstr>
      <vt:lpstr>Calibri</vt:lpstr>
      <vt:lpstr>Raleway Thin</vt:lpstr>
      <vt:lpstr>Arial</vt:lpstr>
      <vt:lpstr>Barlow</vt:lpstr>
      <vt:lpstr>Raleway</vt:lpstr>
      <vt:lpstr>Gaoler template</vt:lpstr>
      <vt:lpstr>Churn   Prediction     Using</vt:lpstr>
      <vt:lpstr>Roadmap</vt:lpstr>
      <vt:lpstr>01 Introduction</vt:lpstr>
      <vt:lpstr>THE PROBLEM</vt:lpstr>
      <vt:lpstr>THE MOTIVATION</vt:lpstr>
      <vt:lpstr>THE SOLUTION</vt:lpstr>
      <vt:lpstr>02 EDA</vt:lpstr>
      <vt:lpstr>About The Dataset – ‘Churn.csv’</vt:lpstr>
      <vt:lpstr>Churn Dataset Fields</vt:lpstr>
      <vt:lpstr>Demographic Info</vt:lpstr>
      <vt:lpstr>Core Customer Services</vt:lpstr>
      <vt:lpstr>Extra Customer Services</vt:lpstr>
      <vt:lpstr>Customer Account [1/2]</vt:lpstr>
      <vt:lpstr>Customer Account [2/2]</vt:lpstr>
      <vt:lpstr>Data Errors Found</vt:lpstr>
      <vt:lpstr>03 Data Cleaning</vt:lpstr>
      <vt:lpstr>Data Errors Correction</vt:lpstr>
      <vt:lpstr>04 Correlations with Churn</vt:lpstr>
      <vt:lpstr>Demographic Info and Churn</vt:lpstr>
      <vt:lpstr>Core Customer Services and Churn</vt:lpstr>
      <vt:lpstr>Extra Customer Services and Churn</vt:lpstr>
      <vt:lpstr>Customer Account and Churn [1/2]</vt:lpstr>
      <vt:lpstr>Customer Account and Churn [2/2]</vt:lpstr>
      <vt:lpstr>05 Features Engineering</vt:lpstr>
      <vt:lpstr>Core Service Type</vt:lpstr>
      <vt:lpstr>Payment Method Type</vt:lpstr>
      <vt:lpstr>Number of Extra Services &amp; Has Additonal Services</vt:lpstr>
      <vt:lpstr>Number of Total Services</vt:lpstr>
      <vt:lpstr>Payment Group</vt:lpstr>
      <vt:lpstr>Correlations of Features With Label </vt:lpstr>
      <vt:lpstr>The Strongest Feature Correlated With Churn</vt:lpstr>
      <vt:lpstr>Preparations For The Model</vt:lpstr>
      <vt:lpstr>06 Model Evaluation</vt:lpstr>
      <vt:lpstr>Train-Test Split </vt:lpstr>
      <vt:lpstr>PowerPoint Presentation</vt:lpstr>
      <vt:lpstr>Decision Tree</vt:lpstr>
      <vt:lpstr>Decision Tree Plot</vt:lpstr>
      <vt:lpstr>PowerPoint Presentation</vt:lpstr>
      <vt:lpstr>Random Forest</vt:lpstr>
      <vt:lpstr>Random Forest</vt:lpstr>
      <vt:lpstr>PowerPoint Presentation</vt:lpstr>
      <vt:lpstr>KNN – K Nearest Neighbors  (Non-standardized)</vt:lpstr>
      <vt:lpstr>KNN – K Nearest Neighbors  (Standardized)</vt:lpstr>
      <vt:lpstr>Benchmark Algorithm</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     Using</dc:title>
  <cp:lastModifiedBy>Ben shalom Chen</cp:lastModifiedBy>
  <cp:revision>9</cp:revision>
  <dcterms:modified xsi:type="dcterms:W3CDTF">2023-04-24T17:05:12Z</dcterms:modified>
</cp:coreProperties>
</file>